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2" r:id="rId1"/>
  </p:sldMasterIdLst>
  <p:sldIdLst>
    <p:sldId id="256" r:id="rId2"/>
    <p:sldId id="257" r:id="rId3"/>
    <p:sldId id="259" r:id="rId4"/>
    <p:sldId id="258" r:id="rId5"/>
    <p:sldId id="260" r:id="rId6"/>
    <p:sldId id="265" r:id="rId7"/>
    <p:sldId id="268" r:id="rId8"/>
    <p:sldId id="264" r:id="rId9"/>
    <p:sldId id="269" r:id="rId10"/>
    <p:sldId id="266" r:id="rId11"/>
    <p:sldId id="270" r:id="rId12"/>
    <p:sldId id="271" r:id="rId13"/>
    <p:sldId id="272" r:id="rId14"/>
    <p:sldId id="273" r:id="rId15"/>
    <p:sldId id="274" r:id="rId16"/>
    <p:sldId id="26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18" autoAdjust="0"/>
  </p:normalViewPr>
  <p:slideViewPr>
    <p:cSldViewPr snapToGrid="0">
      <p:cViewPr varScale="1">
        <p:scale>
          <a:sx n="65" d="100"/>
          <a:sy n="65" d="100"/>
        </p:scale>
        <p:origin x="834" y="7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CC62-755B-4B44-855E-F1BF1E15F068}" type="datetimeFigureOut">
              <a:rPr lang="ru-RU" smtClean="0"/>
              <a:t>сб 30.01.21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AEFA-272C-41EE-8CB3-A2B56A7DD9E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613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CC62-755B-4B44-855E-F1BF1E15F068}" type="datetimeFigureOut">
              <a:rPr lang="ru-RU" smtClean="0"/>
              <a:t>сб 30.01.21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AEFA-272C-41EE-8CB3-A2B56A7DD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9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CC62-755B-4B44-855E-F1BF1E15F068}" type="datetimeFigureOut">
              <a:rPr lang="ru-RU" smtClean="0"/>
              <a:t>сб 30.01.21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AEFA-272C-41EE-8CB3-A2B56A7DD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960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CC62-755B-4B44-855E-F1BF1E15F068}" type="datetimeFigureOut">
              <a:rPr lang="ru-RU" smtClean="0"/>
              <a:t>сб 30.01.21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AEFA-272C-41EE-8CB3-A2B56A7DD9E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3239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CC62-755B-4B44-855E-F1BF1E15F068}" type="datetimeFigureOut">
              <a:rPr lang="ru-RU" smtClean="0"/>
              <a:t>сб 30.01.21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AEFA-272C-41EE-8CB3-A2B56A7DD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008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CC62-755B-4B44-855E-F1BF1E15F068}" type="datetimeFigureOut">
              <a:rPr lang="ru-RU" smtClean="0"/>
              <a:t>сб 30.01.21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AEFA-272C-41EE-8CB3-A2B56A7DD9E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8411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CC62-755B-4B44-855E-F1BF1E15F068}" type="datetimeFigureOut">
              <a:rPr lang="ru-RU" smtClean="0"/>
              <a:t>сб 30.01.21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AEFA-272C-41EE-8CB3-A2B56A7DD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180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CC62-755B-4B44-855E-F1BF1E15F068}" type="datetimeFigureOut">
              <a:rPr lang="ru-RU" smtClean="0"/>
              <a:t>сб 30.01.21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AEFA-272C-41EE-8CB3-A2B56A7DD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406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CC62-755B-4B44-855E-F1BF1E15F068}" type="datetimeFigureOut">
              <a:rPr lang="ru-RU" smtClean="0"/>
              <a:t>сб 30.01.21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AEFA-272C-41EE-8CB3-A2B56A7DD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00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CC62-755B-4B44-855E-F1BF1E15F068}" type="datetimeFigureOut">
              <a:rPr lang="ru-RU" smtClean="0"/>
              <a:t>сб 30.01.21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AEFA-272C-41EE-8CB3-A2B56A7DD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51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CC62-755B-4B44-855E-F1BF1E15F068}" type="datetimeFigureOut">
              <a:rPr lang="ru-RU" smtClean="0"/>
              <a:t>сб 30.01.21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AEFA-272C-41EE-8CB3-A2B56A7DD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15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CC62-755B-4B44-855E-F1BF1E15F068}" type="datetimeFigureOut">
              <a:rPr lang="ru-RU" smtClean="0"/>
              <a:t>сб 30.01.21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AEFA-272C-41EE-8CB3-A2B56A7DD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762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CC62-755B-4B44-855E-F1BF1E15F068}" type="datetimeFigureOut">
              <a:rPr lang="ru-RU" smtClean="0"/>
              <a:t>сб 30.01.21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AEFA-272C-41EE-8CB3-A2B56A7DD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31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CC62-755B-4B44-855E-F1BF1E15F068}" type="datetimeFigureOut">
              <a:rPr lang="ru-RU" smtClean="0"/>
              <a:t>сб 30.01.21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AEFA-272C-41EE-8CB3-A2B56A7DD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746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CC62-755B-4B44-855E-F1BF1E15F068}" type="datetimeFigureOut">
              <a:rPr lang="ru-RU" smtClean="0"/>
              <a:t>сб 30.01.21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AEFA-272C-41EE-8CB3-A2B56A7DD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21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CC62-755B-4B44-855E-F1BF1E15F068}" type="datetimeFigureOut">
              <a:rPr lang="ru-RU" smtClean="0"/>
              <a:t>сб 30.01.21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AEFA-272C-41EE-8CB3-A2B56A7DD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822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CC62-755B-4B44-855E-F1BF1E15F068}" type="datetimeFigureOut">
              <a:rPr lang="ru-RU" smtClean="0"/>
              <a:t>сб 30.01.21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AEFA-272C-41EE-8CB3-A2B56A7DD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772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134CC62-755B-4B44-855E-F1BF1E15F068}" type="datetimeFigureOut">
              <a:rPr lang="ru-RU" smtClean="0"/>
              <a:t>сб 30.01.21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AF7AEFA-272C-41EE-8CB3-A2B56A7DD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4848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  <p:sldLayoutId id="2147484174" r:id="rId12"/>
    <p:sldLayoutId id="2147484175" r:id="rId13"/>
    <p:sldLayoutId id="2147484176" r:id="rId14"/>
    <p:sldLayoutId id="2147484177" r:id="rId15"/>
    <p:sldLayoutId id="2147484178" r:id="rId16"/>
    <p:sldLayoutId id="21474841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fif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074" t="29528" r="65184" b="54752"/>
          <a:stretch/>
        </p:blipFill>
        <p:spPr>
          <a:xfrm>
            <a:off x="4710027" y="1718415"/>
            <a:ext cx="2771945" cy="3064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4526" y="5259337"/>
            <a:ext cx="9422947" cy="1136181"/>
          </a:xfrm>
        </p:spPr>
        <p:txBody>
          <a:bodyPr>
            <a:normAutofit fontScale="90000"/>
          </a:bodyPr>
          <a:lstStyle/>
          <a:p>
            <a:r>
              <a:rPr lang="ru-RU" sz="7200" b="1" spc="225" dirty="0" smtClean="0">
                <a:latin typeface="+mn-lt"/>
              </a:rPr>
              <a:t>«ГИДРОСПЕЦСТРОЙ»</a:t>
            </a:r>
            <a:endParaRPr lang="ru-RU" sz="4800" b="1" spc="225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8264" y="0"/>
            <a:ext cx="10575472" cy="124182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СТРОИТЕЛЬНО-ПОДРЯДНАЯ </a:t>
            </a:r>
            <a:r>
              <a:rPr lang="ru-RU" sz="3600" b="1" dirty="0" smtClean="0">
                <a:solidFill>
                  <a:schemeClr val="tx1"/>
                </a:solidFill>
              </a:rPr>
              <a:t>ОРГАНИЗАЦИЯ</a:t>
            </a:r>
            <a:r>
              <a:rPr lang="uz-Latn-UZ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</a:rPr>
              <a:t>АКЦИОНЕРНОЕ </a:t>
            </a:r>
            <a:r>
              <a:rPr lang="ru-RU" sz="3600" b="1" dirty="0">
                <a:solidFill>
                  <a:schemeClr val="tx1"/>
                </a:solidFill>
              </a:rPr>
              <a:t>ОБЩЕСТВО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16528" y="5460149"/>
            <a:ext cx="9422947" cy="11361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spc="225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0589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403" y="0"/>
            <a:ext cx="10515600" cy="91213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настоящее время количество специалистов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Гидроспецстрой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686" y="1393372"/>
            <a:ext cx="10779034" cy="458796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3600" b="1" dirty="0">
                <a:solidFill>
                  <a:srgbClr val="002060"/>
                </a:solidFill>
              </a:rPr>
              <a:t>Количество сотрудников – </a:t>
            </a:r>
            <a:r>
              <a:rPr lang="ru-RU" sz="3600" b="1" dirty="0" smtClean="0">
                <a:solidFill>
                  <a:srgbClr val="002060"/>
                </a:solidFill>
              </a:rPr>
              <a:t>965 человек из них:</a:t>
            </a:r>
            <a:endParaRPr lang="ru-RU" sz="3500" b="1" dirty="0" smtClean="0">
              <a:solidFill>
                <a:srgbClr val="002060"/>
              </a:solidFill>
            </a:endParaRPr>
          </a:p>
          <a:p>
            <a:pPr marL="514350" indent="-514350" algn="just">
              <a:buAutoNum type="arabicPeriod"/>
            </a:pPr>
            <a:r>
              <a:rPr lang="ru-RU" sz="3500" b="1" dirty="0" smtClean="0">
                <a:solidFill>
                  <a:srgbClr val="002060"/>
                </a:solidFill>
              </a:rPr>
              <a:t>Участок цементации (ИТР 80 чел., рабочие  </a:t>
            </a:r>
            <a:r>
              <a:rPr lang="ru-RU" sz="3500" b="1" dirty="0" err="1" smtClean="0">
                <a:solidFill>
                  <a:srgbClr val="002060"/>
                </a:solidFill>
              </a:rPr>
              <a:t>цементаторы</a:t>
            </a:r>
            <a:r>
              <a:rPr lang="ru-RU" sz="3500" b="1" dirty="0" smtClean="0">
                <a:solidFill>
                  <a:srgbClr val="002060"/>
                </a:solidFill>
              </a:rPr>
              <a:t>  245 чел.)</a:t>
            </a:r>
            <a:endParaRPr lang="ru-RU" sz="3500" b="1" dirty="0">
              <a:solidFill>
                <a:srgbClr val="002060"/>
              </a:solidFill>
            </a:endParaRP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sz="3500" b="1" dirty="0" smtClean="0">
                <a:solidFill>
                  <a:srgbClr val="002060"/>
                </a:solidFill>
              </a:rPr>
              <a:t>Участок по буровзрывные работы (ИТР 29 чел., рабочие буровики и взрывники 90 чел.)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sz="3500" b="1" dirty="0" smtClean="0">
                <a:solidFill>
                  <a:srgbClr val="002060"/>
                </a:solidFill>
              </a:rPr>
              <a:t>Участок подземных работ (ИТР 55 чел., рабочие проходчики  276 чел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sz="3500" b="1" dirty="0" smtClean="0">
                <a:solidFill>
                  <a:srgbClr val="002060"/>
                </a:solidFill>
              </a:rPr>
              <a:t>Участок по гидротехнического сооружение (ИТР                                             51 чел., рабочие строители 139) и другие  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5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6461" y="697425"/>
            <a:ext cx="5567597" cy="2841884"/>
          </a:xfrm>
          <a:prstGeom prst="rect">
            <a:avLst/>
          </a:prstGeom>
          <a:blipFill dpi="0" rotWithShape="1">
            <a:blip r:embed="rId2"/>
            <a:srcRect/>
            <a:stretch>
              <a:fillRect t="-4477" b="-26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6461" y="3712690"/>
            <a:ext cx="5567597" cy="3014828"/>
          </a:xfrm>
          <a:prstGeom prst="rect">
            <a:avLst/>
          </a:prstGeom>
          <a:blipFill dpi="0" rotWithShape="1">
            <a:blip r:embed="rId3">
              <a:alphaModFix amt="90000"/>
            </a:blip>
            <a:srcRect/>
            <a:stretch>
              <a:fillRect t="-4477" b="-26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14820" y="697425"/>
            <a:ext cx="5625884" cy="2841884"/>
          </a:xfrm>
          <a:prstGeom prst="rect">
            <a:avLst/>
          </a:prstGeom>
          <a:blipFill dpi="0" rotWithShape="1">
            <a:blip r:embed="rId4"/>
            <a:srcRect/>
            <a:stretch>
              <a:fillRect t="-4477" b="-26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214819" y="3712689"/>
            <a:ext cx="5625885" cy="3014829"/>
          </a:xfrm>
          <a:prstGeom prst="rect">
            <a:avLst/>
          </a:prstGeom>
          <a:blipFill dpi="0" rotWithShape="1">
            <a:blip r:embed="rId5"/>
            <a:srcRect/>
            <a:stretch>
              <a:fillRect t="-4477" b="-26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197114" y="-92878"/>
            <a:ext cx="4035409" cy="790303"/>
          </a:xfrm>
        </p:spPr>
        <p:txBody>
          <a:bodyPr>
            <a:normAutofit/>
          </a:bodyPr>
          <a:lstStyle/>
          <a:p>
            <a:r>
              <a:rPr lang="ru-RU" b="1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 </a:t>
            </a:r>
            <a:r>
              <a:rPr lang="ru-RU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галерея</a:t>
            </a:r>
            <a:endParaRPr lang="ru-RU" b="1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22554" y="2749006"/>
            <a:ext cx="4035409" cy="79030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1800" b="1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31792" y="2734440"/>
            <a:ext cx="4035409" cy="79030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spc="3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707301" y="2561059"/>
            <a:ext cx="4865914" cy="7162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Тоннелей </a:t>
            </a:r>
            <a:r>
              <a:rPr lang="ru-RU" sz="1800" b="1" dirty="0">
                <a:solidFill>
                  <a:schemeClr val="tx1"/>
                </a:solidFill>
              </a:rPr>
              <a:t>перевалов «</a:t>
            </a:r>
            <a:r>
              <a:rPr lang="ru-RU" sz="1800" b="1" dirty="0" err="1">
                <a:solidFill>
                  <a:schemeClr val="tx1"/>
                </a:solidFill>
              </a:rPr>
              <a:t>Камчик</a:t>
            </a:r>
            <a:r>
              <a:rPr lang="ru-RU" sz="1800" b="1" dirty="0">
                <a:solidFill>
                  <a:schemeClr val="tx1"/>
                </a:solidFill>
              </a:rPr>
              <a:t>-Резак»,  автодороги А-373 Ташкент-Ош 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399388" y="2676208"/>
            <a:ext cx="5441315" cy="716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Повышение безопасности функционирование «</a:t>
            </a:r>
            <a:r>
              <a:rPr lang="ru-RU" sz="1800" b="1" dirty="0" err="1" smtClean="0">
                <a:solidFill>
                  <a:schemeClr val="tx1"/>
                </a:solidFill>
              </a:rPr>
              <a:t>Чарвакский</a:t>
            </a:r>
            <a:r>
              <a:rPr lang="ru-RU" sz="1800" b="1" dirty="0" smtClean="0">
                <a:solidFill>
                  <a:schemeClr val="tx1"/>
                </a:solidFill>
              </a:rPr>
              <a:t> ГЭС»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594804" y="5981700"/>
            <a:ext cx="4865914" cy="716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Проходка съездов </a:t>
            </a:r>
            <a:r>
              <a:rPr lang="ru-RU" sz="1800" b="1" dirty="0">
                <a:solidFill>
                  <a:schemeClr val="tx1"/>
                </a:solidFill>
              </a:rPr>
              <a:t>на </a:t>
            </a:r>
            <a:r>
              <a:rPr lang="ru-RU" sz="1800" b="1" dirty="0" err="1">
                <a:solidFill>
                  <a:schemeClr val="tx1"/>
                </a:solidFill>
              </a:rPr>
              <a:t>Хандизинском</a:t>
            </a:r>
            <a:r>
              <a:rPr lang="ru-RU" sz="1800" b="1" dirty="0">
                <a:solidFill>
                  <a:schemeClr val="tx1"/>
                </a:solidFill>
              </a:rPr>
              <a:t> рудном месторождении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56461" y="6011238"/>
            <a:ext cx="5478372" cy="716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b="1" dirty="0">
                <a:solidFill>
                  <a:schemeClr val="tx1"/>
                </a:solidFill>
              </a:rPr>
              <a:t>Проходка Комбайном КСП </a:t>
            </a:r>
            <a:r>
              <a:rPr lang="ru-RU" sz="1800" b="1" dirty="0" err="1">
                <a:solidFill>
                  <a:schemeClr val="tx1"/>
                </a:solidFill>
              </a:rPr>
              <a:t>Строительно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Эксплуатуационного</a:t>
            </a:r>
            <a:r>
              <a:rPr lang="ru-RU" sz="1800" b="1" dirty="0">
                <a:solidFill>
                  <a:schemeClr val="tx1"/>
                </a:solidFill>
              </a:rPr>
              <a:t> Водосброса Забой №5</a:t>
            </a:r>
          </a:p>
        </p:txBody>
      </p:sp>
    </p:spTree>
    <p:extLst>
      <p:ext uri="{BB962C8B-B14F-4D97-AF65-F5344CB8AC3E}">
        <p14:creationId xmlns:p14="http://schemas.microsoft.com/office/powerpoint/2010/main" val="18091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4171" y="101601"/>
            <a:ext cx="5646057" cy="3164113"/>
          </a:xfrm>
          <a:prstGeom prst="rect">
            <a:avLst/>
          </a:prstGeom>
          <a:blipFill dpi="0" rotWithShape="1">
            <a:blip r:embed="rId2"/>
            <a:srcRect/>
            <a:stretch>
              <a:fillRect t="-4477" b="-26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70171" y="101601"/>
            <a:ext cx="5646057" cy="316411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270170" y="3542224"/>
            <a:ext cx="5646057" cy="316411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4171" y="3542224"/>
            <a:ext cx="5646057" cy="316411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7300" y="2601567"/>
            <a:ext cx="4865914" cy="7162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>
                <a:solidFill>
                  <a:schemeClr val="tx1"/>
                </a:solidFill>
              </a:rPr>
              <a:t>Входной портал </a:t>
            </a:r>
            <a:r>
              <a:rPr lang="ru-RU" sz="1800" b="1" dirty="0" smtClean="0">
                <a:solidFill>
                  <a:schemeClr val="tx1"/>
                </a:solidFill>
              </a:rPr>
              <a:t> «</a:t>
            </a:r>
            <a:r>
              <a:rPr lang="ru-RU" sz="1800" b="1" dirty="0" err="1" smtClean="0">
                <a:solidFill>
                  <a:schemeClr val="tx1"/>
                </a:solidFill>
              </a:rPr>
              <a:t>Зарчобская</a:t>
            </a:r>
            <a:r>
              <a:rPr lang="ru-RU" sz="1800" b="1" dirty="0" smtClean="0">
                <a:solidFill>
                  <a:schemeClr val="tx1"/>
                </a:solidFill>
              </a:rPr>
              <a:t> МГЭС»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02955" y="6094322"/>
            <a:ext cx="5170259" cy="716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panose="05040102010807070707" pitchFamily="18" charset="2"/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Входной портал </a:t>
            </a:r>
            <a:r>
              <a:rPr lang="ru-RU" sz="1800" b="1" dirty="0" err="1" smtClean="0">
                <a:solidFill>
                  <a:schemeClr val="tx1"/>
                </a:solidFill>
              </a:rPr>
              <a:t>энерговодосбросного</a:t>
            </a:r>
            <a:r>
              <a:rPr lang="ru-RU" sz="1800" b="1" dirty="0" smtClean="0">
                <a:solidFill>
                  <a:schemeClr val="tx1"/>
                </a:solidFill>
              </a:rPr>
              <a:t> тракта СЭВ 2-яруса «</a:t>
            </a:r>
            <a:r>
              <a:rPr lang="ru-RU" sz="1800" b="1" dirty="0" err="1" smtClean="0">
                <a:solidFill>
                  <a:schemeClr val="tx1"/>
                </a:solidFill>
              </a:rPr>
              <a:t>Пскемская</a:t>
            </a:r>
            <a:r>
              <a:rPr lang="ru-RU" sz="1800" b="1" dirty="0" smtClean="0">
                <a:solidFill>
                  <a:schemeClr val="tx1"/>
                </a:solidFill>
              </a:rPr>
              <a:t> ГЭС»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447295" y="5990057"/>
            <a:ext cx="5468932" cy="716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ru-RU" sz="1800" b="1" smtClean="0">
                <a:solidFill>
                  <a:schemeClr val="tx1"/>
                </a:solidFill>
              </a:rPr>
              <a:t>Сбойка </a:t>
            </a:r>
            <a:r>
              <a:rPr lang="ru-RU" sz="1800" b="1" smtClean="0">
                <a:solidFill>
                  <a:schemeClr val="tx1"/>
                </a:solidFill>
              </a:rPr>
              <a:t>строительно-эксплуатационного </a:t>
            </a:r>
            <a:r>
              <a:rPr lang="ru-RU" sz="1800" b="1" dirty="0" smtClean="0">
                <a:solidFill>
                  <a:schemeClr val="tx1"/>
                </a:solidFill>
              </a:rPr>
              <a:t>Водосброса на ПК1+74,20 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353358" y="2919199"/>
            <a:ext cx="5704323" cy="445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Проходка строительно-эксплуатационного </a:t>
            </a:r>
            <a:r>
              <a:rPr lang="ru-RU" sz="1800" b="1" dirty="0" err="1" smtClean="0">
                <a:solidFill>
                  <a:schemeClr val="tx1"/>
                </a:solidFill>
              </a:rPr>
              <a:t>одосброса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>
                <a:solidFill>
                  <a:schemeClr val="tx1"/>
                </a:solidFill>
              </a:rPr>
              <a:t>на </a:t>
            </a:r>
            <a:r>
              <a:rPr lang="ru-RU" sz="1800" b="1" dirty="0" smtClean="0">
                <a:solidFill>
                  <a:schemeClr val="tx1"/>
                </a:solidFill>
              </a:rPr>
              <a:t>«</a:t>
            </a:r>
            <a:r>
              <a:rPr lang="ru-RU" sz="1800" b="1" dirty="0" err="1" smtClean="0">
                <a:solidFill>
                  <a:schemeClr val="tx1"/>
                </a:solidFill>
              </a:rPr>
              <a:t>Нижни-Чаткальская</a:t>
            </a:r>
            <a:r>
              <a:rPr lang="ru-RU" sz="1800" b="1" dirty="0" smtClean="0">
                <a:solidFill>
                  <a:schemeClr val="tx1"/>
                </a:solidFill>
              </a:rPr>
              <a:t> ГЭС»</a:t>
            </a:r>
            <a:endParaRPr lang="ru-RU" sz="1800" b="1" dirty="0">
              <a:solidFill>
                <a:schemeClr val="tx1"/>
              </a:solidFill>
            </a:endParaRPr>
          </a:p>
          <a:p>
            <a:pPr marL="0" indent="0" algn="just">
              <a:buFont typeface="Wingdings 3" panose="05040102010807070707" pitchFamily="18" charset="2"/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85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51816" y="3595606"/>
            <a:ext cx="5610387" cy="313065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3217" y="3595606"/>
            <a:ext cx="5641382" cy="313065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251816" y="154981"/>
            <a:ext cx="5610387" cy="308416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3217" y="154982"/>
            <a:ext cx="5641382" cy="308416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707300" y="2601567"/>
            <a:ext cx="4865914" cy="7162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Проходка тоннеля камера затворов «</a:t>
            </a:r>
            <a:r>
              <a:rPr lang="ru-RU" sz="1800" b="1" dirty="0" err="1" smtClean="0">
                <a:solidFill>
                  <a:schemeClr val="tx1"/>
                </a:solidFill>
              </a:rPr>
              <a:t>Нижнии-Чаткальской</a:t>
            </a:r>
            <a:r>
              <a:rPr lang="ru-RU" sz="1800" b="1" dirty="0" smtClean="0">
                <a:solidFill>
                  <a:schemeClr val="tx1"/>
                </a:solidFill>
              </a:rPr>
              <a:t> ГЭС» 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624052" y="2601567"/>
            <a:ext cx="4865914" cy="716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panose="05040102010807070707" pitchFamily="18" charset="2"/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Бурение на участке автодорога                      к карьеру камня «</a:t>
            </a:r>
            <a:r>
              <a:rPr lang="ru-RU" sz="1800" b="1" dirty="0" err="1" smtClean="0">
                <a:solidFill>
                  <a:schemeClr val="tx1"/>
                </a:solidFill>
              </a:rPr>
              <a:t>Пскемский</a:t>
            </a:r>
            <a:r>
              <a:rPr lang="ru-RU" sz="1800" b="1" dirty="0" smtClean="0">
                <a:solidFill>
                  <a:schemeClr val="tx1"/>
                </a:solidFill>
              </a:rPr>
              <a:t> ГЭС»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996289" y="6141720"/>
            <a:ext cx="4865914" cy="716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panose="05040102010807070707" pitchFamily="18" charset="2"/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Градирная на </a:t>
            </a:r>
            <a:r>
              <a:rPr lang="ru-RU" sz="1800" b="1" dirty="0" err="1" smtClean="0">
                <a:solidFill>
                  <a:schemeClr val="tx1"/>
                </a:solidFill>
              </a:rPr>
              <a:t>Ного-Ангренском</a:t>
            </a:r>
            <a:r>
              <a:rPr lang="ru-RU" sz="1800" b="1" dirty="0" smtClean="0">
                <a:solidFill>
                  <a:schemeClr val="tx1"/>
                </a:solidFill>
              </a:rPr>
              <a:t> ТЭС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859700" y="6009984"/>
            <a:ext cx="4283800" cy="716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panose="05040102010807070707" pitchFamily="18" charset="2"/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Бетонирование входного портала строительно-эксплуатационного водосброса 2 яруса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612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1444" y="1046133"/>
            <a:ext cx="5330556" cy="554516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35700" y="1046132"/>
            <a:ext cx="5509217" cy="554516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743765" y="5875020"/>
            <a:ext cx="4865914" cy="716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Проходка тоннеля в «</a:t>
            </a:r>
            <a:r>
              <a:rPr lang="ru-RU" sz="1800" b="1" dirty="0" err="1" smtClean="0">
                <a:solidFill>
                  <a:schemeClr val="tx1"/>
                </a:solidFill>
              </a:rPr>
              <a:t>Нижнии-Чаткальской</a:t>
            </a:r>
            <a:r>
              <a:rPr lang="ru-RU" sz="1800" b="1" dirty="0" smtClean="0">
                <a:solidFill>
                  <a:schemeClr val="tx1"/>
                </a:solidFill>
              </a:rPr>
              <a:t> ГЭС» 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557351" y="5875020"/>
            <a:ext cx="4865914" cy="716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panose="05040102010807070707" pitchFamily="18" charset="2"/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Проходка вертикальной </a:t>
            </a:r>
            <a:r>
              <a:rPr lang="ru-RU" sz="1800" b="1" dirty="0" err="1" smtClean="0">
                <a:solidFill>
                  <a:schemeClr val="tx1"/>
                </a:solidFill>
              </a:rPr>
              <a:t>шахти</a:t>
            </a:r>
            <a:r>
              <a:rPr lang="ru-RU" sz="1800" b="1" dirty="0" smtClean="0">
                <a:solidFill>
                  <a:schemeClr val="tx1"/>
                </a:solidFill>
              </a:rPr>
              <a:t>  в «</a:t>
            </a:r>
            <a:r>
              <a:rPr lang="ru-RU" sz="1800" b="1" dirty="0" err="1" smtClean="0">
                <a:solidFill>
                  <a:schemeClr val="tx1"/>
                </a:solidFill>
              </a:rPr>
              <a:t>Пскескемской</a:t>
            </a:r>
            <a:r>
              <a:rPr lang="ru-RU" sz="1800" b="1" dirty="0" smtClean="0">
                <a:solidFill>
                  <a:schemeClr val="tx1"/>
                </a:solidFill>
              </a:rPr>
              <a:t> ГЭС»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15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9400" y="1206500"/>
            <a:ext cx="5410200" cy="52578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64300" y="1206500"/>
            <a:ext cx="5359400" cy="5257800"/>
          </a:xfrm>
          <a:prstGeom prst="rect">
            <a:avLst/>
          </a:prstGeom>
          <a:blipFill>
            <a:blip r:embed="rId3"/>
            <a:srcRect/>
            <a:stretch>
              <a:fillRect l="1" t="-9787" r="-2458" b="-79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743765" y="5875020"/>
            <a:ext cx="4865914" cy="716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Цементационное оборудование 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7169965" y="5875020"/>
            <a:ext cx="4865914" cy="716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Монтаж металлической облицовки </a:t>
            </a:r>
            <a:r>
              <a:rPr lang="uz-Latn-UZ" sz="1800" b="1" dirty="0" smtClean="0">
                <a:solidFill>
                  <a:schemeClr val="tx1"/>
                </a:solidFill>
              </a:rPr>
              <a:t>D=6,5 </a:t>
            </a:r>
            <a:r>
              <a:rPr lang="ru-RU" sz="1800" b="1" dirty="0">
                <a:solidFill>
                  <a:schemeClr val="tx1"/>
                </a:solidFill>
              </a:rPr>
              <a:t>м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98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29706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88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32735"/>
            <a:ext cx="12192000" cy="843935"/>
          </a:xfrm>
        </p:spPr>
        <p:txBody>
          <a:bodyPr>
            <a:normAutofit/>
          </a:bodyPr>
          <a:lstStyle/>
          <a:p>
            <a:pPr algn="ctr"/>
            <a:r>
              <a:rPr lang="ru-RU" sz="3600" b="1" spc="300" dirty="0">
                <a:solidFill>
                  <a:srgbClr val="002060"/>
                </a:solidFill>
                <a:latin typeface="+mn-lt"/>
              </a:rPr>
              <a:t>ИСТОРИЯ </a:t>
            </a:r>
            <a:r>
              <a:rPr lang="ru-RU" sz="3600" b="1" spc="300" dirty="0" smtClean="0">
                <a:solidFill>
                  <a:srgbClr val="002060"/>
                </a:solidFill>
                <a:latin typeface="+mn-lt"/>
              </a:rPr>
              <a:t>СОЗДАНИЯ ОРГАНИЗАЦИИ</a:t>
            </a:r>
            <a:endParaRPr lang="ru-RU" sz="3600" dirty="0"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09361" y="1291772"/>
            <a:ext cx="11173278" cy="542834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800" b="1" i="1" dirty="0">
                <a:solidFill>
                  <a:srgbClr val="002060"/>
                </a:solidFill>
              </a:rPr>
              <a:t>Узбекское специализированное предприятие «</a:t>
            </a:r>
            <a:r>
              <a:rPr lang="ru-RU" sz="1800" b="1" i="1" dirty="0" err="1">
                <a:solidFill>
                  <a:srgbClr val="002060"/>
                </a:solidFill>
              </a:rPr>
              <a:t>Гидроспецстрой</a:t>
            </a:r>
            <a:r>
              <a:rPr lang="ru-RU" sz="1800" b="1" i="1" dirty="0">
                <a:solidFill>
                  <a:srgbClr val="002060"/>
                </a:solidFill>
              </a:rPr>
              <a:t>» было создано на основании Приказа Министерства Энергетики СССР от 24 января 1961 года за № 14 и </a:t>
            </a:r>
            <a:r>
              <a:rPr lang="ru-RU" sz="1800" b="1" i="1" dirty="0" smtClean="0">
                <a:solidFill>
                  <a:srgbClr val="002060"/>
                </a:solidFill>
              </a:rPr>
              <a:t>находилось</a:t>
            </a:r>
            <a:r>
              <a:rPr lang="uz-Latn-UZ" sz="1800" b="1" i="1" dirty="0" smtClean="0">
                <a:solidFill>
                  <a:srgbClr val="002060"/>
                </a:solidFill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</a:rPr>
              <a:t>в </a:t>
            </a:r>
            <a:r>
              <a:rPr lang="ru-RU" sz="1800" b="1" i="1" dirty="0">
                <a:solidFill>
                  <a:srgbClr val="002060"/>
                </a:solidFill>
              </a:rPr>
              <a:t>непосредственном подчинении Всесоюзного треста </a:t>
            </a:r>
            <a:r>
              <a:rPr lang="ru-RU" sz="1800" b="1" i="1" dirty="0" err="1">
                <a:solidFill>
                  <a:srgbClr val="002060"/>
                </a:solidFill>
              </a:rPr>
              <a:t>Гидроспецстрой</a:t>
            </a:r>
            <a:r>
              <a:rPr lang="ru-RU" sz="1800" b="1" i="1" dirty="0">
                <a:solidFill>
                  <a:srgbClr val="002060"/>
                </a:solidFill>
              </a:rPr>
              <a:t> Министерства Энергетики;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800" b="1" i="1" dirty="0">
                <a:solidFill>
                  <a:srgbClr val="002060"/>
                </a:solidFill>
              </a:rPr>
              <a:t>На основании Постановления Кабинета Министров РУЗ О мерах по организации деятельности Государственно-Акционерной компании «</a:t>
            </a:r>
            <a:r>
              <a:rPr lang="ru-RU" sz="1800" b="1" i="1" dirty="0" err="1">
                <a:solidFill>
                  <a:srgbClr val="002060"/>
                </a:solidFill>
              </a:rPr>
              <a:t>Узбекэнерго</a:t>
            </a:r>
            <a:r>
              <a:rPr lang="ru-RU" sz="1800" b="1" i="1" dirty="0">
                <a:solidFill>
                  <a:srgbClr val="002060"/>
                </a:solidFill>
              </a:rPr>
              <a:t>» № 93 от 24.02.2001г. Узбекское специализированное управление «</a:t>
            </a:r>
            <a:r>
              <a:rPr lang="ru-RU" sz="1800" b="1" i="1" dirty="0" err="1">
                <a:solidFill>
                  <a:srgbClr val="002060"/>
                </a:solidFill>
              </a:rPr>
              <a:t>Гидроспецстрой</a:t>
            </a:r>
            <a:r>
              <a:rPr lang="ru-RU" sz="1800" b="1" i="1" dirty="0">
                <a:solidFill>
                  <a:srgbClr val="002060"/>
                </a:solidFill>
              </a:rPr>
              <a:t>» вошло в систему ГАК «</a:t>
            </a:r>
            <a:r>
              <a:rPr lang="ru-RU" sz="1800" b="1" i="1" dirty="0" err="1">
                <a:solidFill>
                  <a:srgbClr val="002060"/>
                </a:solidFill>
              </a:rPr>
              <a:t>Узбекэнерго</a:t>
            </a:r>
            <a:r>
              <a:rPr lang="ru-RU" sz="1800" b="1" i="1" dirty="0">
                <a:solidFill>
                  <a:srgbClr val="002060"/>
                </a:solidFill>
              </a:rPr>
              <a:t>»;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800" b="1" i="1" dirty="0">
                <a:solidFill>
                  <a:srgbClr val="002060"/>
                </a:solidFill>
              </a:rPr>
              <a:t>Открытое Акционерное общество «</a:t>
            </a:r>
            <a:r>
              <a:rPr lang="ru-RU" sz="1800" b="1" i="1" dirty="0" err="1">
                <a:solidFill>
                  <a:srgbClr val="002060"/>
                </a:solidFill>
              </a:rPr>
              <a:t>Гидроспецстрой</a:t>
            </a:r>
            <a:r>
              <a:rPr lang="ru-RU" sz="1800" b="1" i="1" dirty="0">
                <a:solidFill>
                  <a:srgbClr val="002060"/>
                </a:solidFill>
              </a:rPr>
              <a:t>» создано на основании Приказа Госкомимущества Республики Узбекистан от «31» марта 2004г. №  41 К-ПО «О преобразовании Узбекского спецуправления «</a:t>
            </a:r>
            <a:r>
              <a:rPr lang="ru-RU" sz="1800" b="1" i="1" dirty="0" err="1">
                <a:solidFill>
                  <a:srgbClr val="002060"/>
                </a:solidFill>
              </a:rPr>
              <a:t>Гидроспецстрой</a:t>
            </a:r>
            <a:r>
              <a:rPr lang="ru-RU" sz="1800" b="1" i="1" dirty="0">
                <a:solidFill>
                  <a:srgbClr val="002060"/>
                </a:solidFill>
              </a:rPr>
              <a:t>» в Открытое Акционерное общество и является структурным подразделением ГАК «</a:t>
            </a:r>
            <a:r>
              <a:rPr lang="ru-RU" sz="1800" b="1" i="1" dirty="0" err="1">
                <a:solidFill>
                  <a:srgbClr val="002060"/>
                </a:solidFill>
              </a:rPr>
              <a:t>Узбекэнерго</a:t>
            </a:r>
            <a:r>
              <a:rPr lang="ru-RU" sz="1800" b="1" i="1" dirty="0">
                <a:solidFill>
                  <a:srgbClr val="002060"/>
                </a:solidFill>
              </a:rPr>
              <a:t>» (приказ по ГАК «</a:t>
            </a:r>
            <a:r>
              <a:rPr lang="ru-RU" sz="1800" b="1" i="1" dirty="0" err="1">
                <a:solidFill>
                  <a:srgbClr val="002060"/>
                </a:solidFill>
              </a:rPr>
              <a:t>Узбекэнерго</a:t>
            </a:r>
            <a:r>
              <a:rPr lang="ru-RU" sz="1800" b="1" i="1" dirty="0">
                <a:solidFill>
                  <a:srgbClr val="002060"/>
                </a:solidFill>
              </a:rPr>
              <a:t>» от   25 июля №152),в дальнейшем  переименовано  в Акционерное  общество (06.08.2014 г №  000465-04);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800" b="1" i="1" dirty="0">
                <a:solidFill>
                  <a:srgbClr val="002060"/>
                </a:solidFill>
              </a:rPr>
              <a:t>На основании Указа Президента Республики Узбекистан УП-5044 от 18.05.2017г., Постановление Президента Республики Узбекистан ПП-2947 от 02.05.2017г., Постановление Президента Республики Узбекистан ПП-2972 от 18.05.2017г., вошли в состав «</a:t>
            </a:r>
            <a:r>
              <a:rPr lang="ru-RU" sz="1800" b="1" i="1" dirty="0" err="1">
                <a:solidFill>
                  <a:srgbClr val="002060"/>
                </a:solidFill>
              </a:rPr>
              <a:t>Узбекгидроэнерго</a:t>
            </a:r>
            <a:r>
              <a:rPr lang="ru-RU" sz="1800" b="1" i="1" dirty="0">
                <a:solidFill>
                  <a:srgbClr val="002060"/>
                </a:solidFill>
              </a:rPr>
              <a:t>»;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800" b="1" i="1" dirty="0">
                <a:solidFill>
                  <a:srgbClr val="002060"/>
                </a:solidFill>
              </a:rPr>
              <a:t>Постановление Кабинета Министров ПКМ № 407 от 22.06.2017 г. о передачи доли «</a:t>
            </a:r>
            <a:r>
              <a:rPr lang="ru-RU" sz="1800" b="1" i="1" dirty="0" err="1">
                <a:solidFill>
                  <a:srgbClr val="002060"/>
                </a:solidFill>
              </a:rPr>
              <a:t>Узбекэнерго</a:t>
            </a:r>
            <a:r>
              <a:rPr lang="ru-RU" sz="1800" b="1" i="1" dirty="0">
                <a:solidFill>
                  <a:srgbClr val="002060"/>
                </a:solidFill>
              </a:rPr>
              <a:t>» в «</a:t>
            </a:r>
            <a:r>
              <a:rPr lang="ru-RU" sz="1800" b="1" i="1" dirty="0" err="1">
                <a:solidFill>
                  <a:srgbClr val="002060"/>
                </a:solidFill>
              </a:rPr>
              <a:t>Узбекгидроэнерго</a:t>
            </a:r>
            <a:r>
              <a:rPr lang="ru-RU" sz="1800" b="1" i="1" dirty="0">
                <a:solidFill>
                  <a:srgbClr val="002060"/>
                </a:solidFill>
              </a:rPr>
              <a:t>» 97,45% пакета акций АО «</a:t>
            </a:r>
            <a:r>
              <a:rPr lang="ru-RU" sz="1800" b="1" i="1" dirty="0" err="1">
                <a:solidFill>
                  <a:srgbClr val="002060"/>
                </a:solidFill>
              </a:rPr>
              <a:t>Гидроспецстрой</a:t>
            </a:r>
            <a:r>
              <a:rPr lang="ru-RU" sz="1800" b="1" i="1" dirty="0">
                <a:solidFill>
                  <a:srgbClr val="002060"/>
                </a:solidFill>
              </a:rPr>
              <a:t>».</a:t>
            </a:r>
          </a:p>
          <a:p>
            <a:pPr algn="just"/>
            <a:endParaRPr lang="ru-RU" sz="1800" b="1" i="1" dirty="0">
              <a:solidFill>
                <a:srgbClr val="002060"/>
              </a:solidFill>
            </a:endParaRPr>
          </a:p>
          <a:p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77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1843" y="0"/>
            <a:ext cx="8828314" cy="955109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  АО «ГИДРОСПЕЦСТРОЙ»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057" y="1509486"/>
            <a:ext cx="11832772" cy="4681991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ru-RU" sz="4400" b="1" dirty="0" smtClean="0">
                <a:solidFill>
                  <a:srgbClr val="002060"/>
                </a:solidFill>
              </a:rPr>
              <a:t>Унитарное предприятие «</a:t>
            </a:r>
            <a:r>
              <a:rPr lang="ru-RU" sz="4400" b="1" dirty="0" err="1" smtClean="0">
                <a:solidFill>
                  <a:srgbClr val="002060"/>
                </a:solidFill>
              </a:rPr>
              <a:t>Тупаланггидроспецстрой</a:t>
            </a:r>
            <a:r>
              <a:rPr lang="ru-RU" sz="4400" b="1" dirty="0" smtClean="0">
                <a:solidFill>
                  <a:srgbClr val="002060"/>
                </a:solidFill>
              </a:rPr>
              <a:t>»</a:t>
            </a:r>
          </a:p>
          <a:p>
            <a:pPr marL="742950" indent="-742950">
              <a:buAutoNum type="arabicPeriod"/>
            </a:pPr>
            <a:r>
              <a:rPr lang="ru-RU" sz="4400" b="1" dirty="0" smtClean="0">
                <a:solidFill>
                  <a:srgbClr val="002060"/>
                </a:solidFill>
              </a:rPr>
              <a:t>«Ташкентская» механическая база</a:t>
            </a:r>
          </a:p>
          <a:p>
            <a:pPr marL="742950" indent="-742950">
              <a:buAutoNum type="arabicPeriod"/>
            </a:pPr>
            <a:r>
              <a:rPr lang="ru-RU" sz="4400" b="1" dirty="0" smtClean="0">
                <a:solidFill>
                  <a:srgbClr val="002060"/>
                </a:solidFill>
              </a:rPr>
              <a:t>«</a:t>
            </a:r>
            <a:r>
              <a:rPr lang="ru-RU" sz="4400" b="1" dirty="0" err="1" smtClean="0">
                <a:solidFill>
                  <a:srgbClr val="002060"/>
                </a:solidFill>
              </a:rPr>
              <a:t>Чарвакская</a:t>
            </a:r>
            <a:r>
              <a:rPr lang="ru-RU" sz="4400" b="1" dirty="0" smtClean="0">
                <a:solidFill>
                  <a:srgbClr val="002060"/>
                </a:solidFill>
              </a:rPr>
              <a:t>» механическая база</a:t>
            </a:r>
          </a:p>
        </p:txBody>
      </p:sp>
    </p:spTree>
    <p:extLst>
      <p:ext uri="{BB962C8B-B14F-4D97-AF65-F5344CB8AC3E}">
        <p14:creationId xmlns:p14="http://schemas.microsoft.com/office/powerpoint/2010/main" val="35981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354">
              <a:srgbClr val="C7DDF1"/>
            </a:gs>
            <a:gs pos="71000">
              <a:schemeClr val="accent1">
                <a:lumMod val="5000"/>
                <a:lumOff val="95000"/>
                <a:alpha val="54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905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Основной текст)"/>
              </a:rPr>
              <a:t>Основная деятельность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Основной текст)"/>
              </a:rPr>
            </a:b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56229"/>
            <a:ext cx="11353800" cy="4822371"/>
          </a:xfrm>
        </p:spPr>
        <p:txBody>
          <a:bodyPr>
            <a:normAutofit fontScale="25000" lnSpcReduction="20000"/>
          </a:bodyPr>
          <a:lstStyle/>
          <a:p>
            <a:pPr marL="711200" indent="-261938" algn="just">
              <a:lnSpc>
                <a:spcPct val="120000"/>
              </a:lnSpc>
              <a:buClr>
                <a:srgbClr val="002060"/>
              </a:buClr>
              <a:buSzPct val="70000"/>
              <a:buFont typeface="Wingdings" panose="05000000000000000000" pitchFamily="2" charset="2"/>
              <a:buChar char="q"/>
            </a:pPr>
            <a:r>
              <a:rPr lang="ru-RU" sz="9600" b="1" dirty="0">
                <a:solidFill>
                  <a:srgbClr val="002060"/>
                </a:solidFill>
              </a:rPr>
              <a:t>Проходка тоннелей любого сечения и с любой обделкой;</a:t>
            </a:r>
          </a:p>
          <a:p>
            <a:pPr marL="711200" indent="-261938" algn="just">
              <a:lnSpc>
                <a:spcPct val="120000"/>
              </a:lnSpc>
              <a:buClr>
                <a:srgbClr val="002060"/>
              </a:buClr>
              <a:buSzPct val="70000"/>
              <a:buFont typeface="Wingdings" panose="05000000000000000000" pitchFamily="2" charset="2"/>
              <a:buChar char="q"/>
            </a:pPr>
            <a:r>
              <a:rPr lang="ru-RU" sz="9600" b="1" dirty="0">
                <a:solidFill>
                  <a:srgbClr val="002060"/>
                </a:solidFill>
              </a:rPr>
              <a:t> Инъекционные и цементационные работы: сопрягающая укрепительная, площадная и </a:t>
            </a:r>
            <a:r>
              <a:rPr lang="ru-RU" sz="9600" b="1" dirty="0" smtClean="0">
                <a:solidFill>
                  <a:srgbClr val="002060"/>
                </a:solidFill>
              </a:rPr>
              <a:t>наполнительная </a:t>
            </a:r>
            <a:r>
              <a:rPr lang="ru-RU" sz="9600" b="1" dirty="0">
                <a:solidFill>
                  <a:srgbClr val="002060"/>
                </a:solidFill>
              </a:rPr>
              <a:t>цементации, цементация строительных швов, ликвидация пустот под фундаментами;</a:t>
            </a:r>
          </a:p>
          <a:p>
            <a:pPr marL="711200" indent="-261938" algn="just">
              <a:lnSpc>
                <a:spcPct val="120000"/>
              </a:lnSpc>
              <a:buClr>
                <a:srgbClr val="002060"/>
              </a:buClr>
              <a:buSzPct val="70000"/>
              <a:buFont typeface="Wingdings" panose="05000000000000000000" pitchFamily="2" charset="2"/>
              <a:buChar char="q"/>
            </a:pPr>
            <a:r>
              <a:rPr lang="ru-RU" sz="9600" b="1" dirty="0">
                <a:solidFill>
                  <a:srgbClr val="002060"/>
                </a:solidFill>
              </a:rPr>
              <a:t>Бурение скважин любого диаметра глубиной до 300 м, устройство буронабивных </a:t>
            </a:r>
            <a:r>
              <a:rPr lang="ru-RU" sz="9600" b="1" dirty="0" smtClean="0">
                <a:solidFill>
                  <a:srgbClr val="002060"/>
                </a:solidFill>
              </a:rPr>
              <a:t>свай;</a:t>
            </a:r>
          </a:p>
          <a:p>
            <a:pPr marL="711200" indent="-261938" algn="just">
              <a:lnSpc>
                <a:spcPct val="120000"/>
              </a:lnSpc>
              <a:buClr>
                <a:srgbClr val="002060"/>
              </a:buClr>
              <a:buSzPct val="70000"/>
              <a:buFont typeface="Wingdings" panose="05000000000000000000" pitchFamily="2" charset="2"/>
              <a:buChar char="q"/>
            </a:pPr>
            <a:r>
              <a:rPr lang="ru-RU" sz="9600" b="1" dirty="0">
                <a:solidFill>
                  <a:srgbClr val="002060"/>
                </a:solidFill>
              </a:rPr>
              <a:t>Организация строительно-монтажных, </a:t>
            </a:r>
            <a:r>
              <a:rPr lang="ru-RU" sz="9600" b="1" dirty="0" err="1">
                <a:solidFill>
                  <a:srgbClr val="002060"/>
                </a:solidFill>
              </a:rPr>
              <a:t>пуско</a:t>
            </a:r>
            <a:r>
              <a:rPr lang="ru-RU" sz="9600" b="1" dirty="0">
                <a:solidFill>
                  <a:srgbClr val="002060"/>
                </a:solidFill>
              </a:rPr>
              <a:t> и эксплуатационно-наладочных работ;</a:t>
            </a:r>
          </a:p>
          <a:p>
            <a:pPr marL="711200" indent="-261938" algn="just">
              <a:lnSpc>
                <a:spcPct val="120000"/>
              </a:lnSpc>
              <a:buClr>
                <a:srgbClr val="002060"/>
              </a:buClr>
              <a:buSzPct val="70000"/>
              <a:buFont typeface="Wingdings" panose="05000000000000000000" pitchFamily="2" charset="2"/>
              <a:buChar char="q"/>
            </a:pPr>
            <a:r>
              <a:rPr lang="ru-RU" sz="9600" b="1" dirty="0" smtClean="0">
                <a:solidFill>
                  <a:srgbClr val="002060"/>
                </a:solidFill>
              </a:rPr>
              <a:t>Строительство </a:t>
            </a:r>
            <a:r>
              <a:rPr lang="ru-RU" sz="9600" b="1" dirty="0">
                <a:solidFill>
                  <a:srgbClr val="002060"/>
                </a:solidFill>
              </a:rPr>
              <a:t>гидротехнических </a:t>
            </a:r>
            <a:r>
              <a:rPr lang="ru-RU" sz="9600" b="1" dirty="0" smtClean="0">
                <a:solidFill>
                  <a:srgbClr val="002060"/>
                </a:solidFill>
              </a:rPr>
              <a:t>сооружений;</a:t>
            </a:r>
          </a:p>
          <a:p>
            <a:pPr marL="711200" indent="-261938" algn="just">
              <a:lnSpc>
                <a:spcPct val="120000"/>
              </a:lnSpc>
              <a:buClr>
                <a:srgbClr val="002060"/>
              </a:buClr>
              <a:buSzPct val="70000"/>
              <a:buFont typeface="Wingdings" panose="05000000000000000000" pitchFamily="2" charset="2"/>
              <a:buChar char="q"/>
            </a:pPr>
            <a:r>
              <a:rPr lang="ru-RU" sz="9600" b="1" dirty="0">
                <a:solidFill>
                  <a:srgbClr val="002060"/>
                </a:solidFill>
              </a:rPr>
              <a:t>Строительство мостов;</a:t>
            </a:r>
          </a:p>
          <a:p>
            <a:pPr marL="711200" indent="-261938" algn="just">
              <a:lnSpc>
                <a:spcPct val="120000"/>
              </a:lnSpc>
              <a:buClr>
                <a:srgbClr val="002060"/>
              </a:buClr>
              <a:buSzPct val="70000"/>
              <a:buFont typeface="Wingdings" panose="05000000000000000000" pitchFamily="2" charset="2"/>
              <a:buChar char="q"/>
            </a:pPr>
            <a:r>
              <a:rPr lang="ru-RU" sz="9600" b="1" dirty="0">
                <a:solidFill>
                  <a:srgbClr val="002060"/>
                </a:solidFill>
              </a:rPr>
              <a:t>Буровзрывные </a:t>
            </a:r>
            <a:r>
              <a:rPr lang="ru-RU" sz="9600" b="1" dirty="0" smtClean="0">
                <a:solidFill>
                  <a:srgbClr val="002060"/>
                </a:solidFill>
              </a:rPr>
              <a:t>работы</a:t>
            </a:r>
            <a:r>
              <a:rPr lang="uz-Latn-UZ" sz="9600" b="1" dirty="0">
                <a:solidFill>
                  <a:srgbClr val="002060"/>
                </a:solidFill>
              </a:rPr>
              <a:t>.</a:t>
            </a:r>
            <a:endParaRPr lang="ru-RU" sz="9600" b="1" dirty="0">
              <a:solidFill>
                <a:srgbClr val="002060"/>
              </a:solidFill>
            </a:endParaRPr>
          </a:p>
          <a:p>
            <a:pPr marL="449262" indent="0" algn="just">
              <a:lnSpc>
                <a:spcPct val="120000"/>
              </a:lnSpc>
              <a:buClr>
                <a:srgbClr val="002060"/>
              </a:buClr>
              <a:buSzPct val="70000"/>
              <a:buNone/>
            </a:pPr>
            <a:endParaRPr lang="ru-RU" sz="9600" b="1" dirty="0" smtClean="0">
              <a:solidFill>
                <a:schemeClr val="bg1"/>
              </a:solidFill>
            </a:endParaRPr>
          </a:p>
          <a:p>
            <a:pPr marL="449262" indent="0" algn="just">
              <a:lnSpc>
                <a:spcPct val="120000"/>
              </a:lnSpc>
              <a:buClr>
                <a:srgbClr val="002060"/>
              </a:buClr>
              <a:buSzPct val="70000"/>
              <a:buNone/>
            </a:pPr>
            <a:r>
              <a:rPr lang="ru-RU" sz="7300" b="1" dirty="0">
                <a:solidFill>
                  <a:schemeClr val="bg1"/>
                </a:solidFill>
              </a:rPr>
              <a:t/>
            </a:r>
            <a:br>
              <a:rPr lang="ru-RU" sz="7300" b="1" dirty="0">
                <a:solidFill>
                  <a:schemeClr val="bg1"/>
                </a:solidFill>
              </a:rPr>
            </a:br>
            <a:endParaRPr lang="ru-RU" sz="7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38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900" y="-1"/>
            <a:ext cx="10515600" cy="1364343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АО «ГИДРОСПЕЦСТРОЙ»  </a:t>
            </a: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своей деятельности выполнил </a:t>
            </a: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строительно-монтажные работы в следующих объектах </a:t>
            </a:r>
            <a:endParaRPr lang="ru-RU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186" y="1973943"/>
            <a:ext cx="8597900" cy="4589520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rgbClr val="002060"/>
                </a:solidFill>
              </a:rPr>
              <a:t>Чарвакская</a:t>
            </a:r>
            <a:r>
              <a:rPr lang="ru-RU" sz="2400" b="1" dirty="0">
                <a:solidFill>
                  <a:srgbClr val="002060"/>
                </a:solidFill>
              </a:rPr>
              <a:t> ГЭС;</a:t>
            </a:r>
          </a:p>
          <a:p>
            <a:r>
              <a:rPr lang="ru-RU" sz="2400" b="1" dirty="0" err="1">
                <a:solidFill>
                  <a:srgbClr val="002060"/>
                </a:solidFill>
              </a:rPr>
              <a:t>Пачкамарское</a:t>
            </a:r>
            <a:r>
              <a:rPr lang="ru-RU" sz="2400" b="1" dirty="0">
                <a:solidFill>
                  <a:srgbClr val="002060"/>
                </a:solidFill>
              </a:rPr>
              <a:t> водохранилище;</a:t>
            </a:r>
          </a:p>
          <a:p>
            <a:r>
              <a:rPr lang="ru-RU" sz="2400" b="1" dirty="0" err="1">
                <a:solidFill>
                  <a:srgbClr val="002060"/>
                </a:solidFill>
              </a:rPr>
              <a:t>Гиссаракское</a:t>
            </a:r>
            <a:r>
              <a:rPr lang="ru-RU" sz="2400" b="1" dirty="0">
                <a:solidFill>
                  <a:srgbClr val="002060"/>
                </a:solidFill>
              </a:rPr>
              <a:t> водохранилище;</a:t>
            </a:r>
          </a:p>
          <a:p>
            <a:r>
              <a:rPr lang="ru-RU" sz="2400" b="1" dirty="0" err="1" smtClean="0">
                <a:solidFill>
                  <a:srgbClr val="002060"/>
                </a:solidFill>
              </a:rPr>
              <a:t>Заминское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водохранилище;</a:t>
            </a:r>
          </a:p>
          <a:p>
            <a:r>
              <a:rPr lang="ru-RU" sz="2400" b="1" dirty="0" err="1">
                <a:solidFill>
                  <a:srgbClr val="002060"/>
                </a:solidFill>
              </a:rPr>
              <a:t>Чимкурганское</a:t>
            </a:r>
            <a:r>
              <a:rPr lang="ru-RU" sz="2400" b="1" dirty="0">
                <a:solidFill>
                  <a:srgbClr val="002060"/>
                </a:solidFill>
              </a:rPr>
              <a:t> водохранилище;</a:t>
            </a:r>
          </a:p>
          <a:p>
            <a:r>
              <a:rPr lang="ru-RU" sz="2400" b="1" dirty="0" err="1">
                <a:solidFill>
                  <a:srgbClr val="002060"/>
                </a:solidFill>
              </a:rPr>
              <a:t>Каратепесайское</a:t>
            </a:r>
            <a:r>
              <a:rPr lang="ru-RU" sz="2400" b="1" dirty="0">
                <a:solidFill>
                  <a:srgbClr val="002060"/>
                </a:solidFill>
              </a:rPr>
              <a:t> водохранилище;</a:t>
            </a:r>
          </a:p>
          <a:p>
            <a:r>
              <a:rPr lang="ru-RU" sz="2400" b="1" dirty="0" err="1">
                <a:solidFill>
                  <a:srgbClr val="002060"/>
                </a:solidFill>
              </a:rPr>
              <a:t>Каттакурганское</a:t>
            </a:r>
            <a:r>
              <a:rPr lang="ru-RU" sz="2400" b="1" dirty="0">
                <a:solidFill>
                  <a:srgbClr val="002060"/>
                </a:solidFill>
              </a:rPr>
              <a:t> водохранилище;</a:t>
            </a:r>
          </a:p>
          <a:p>
            <a:r>
              <a:rPr lang="ru-RU" sz="2400" b="1" dirty="0" err="1">
                <a:solidFill>
                  <a:srgbClr val="002060"/>
                </a:solidFill>
              </a:rPr>
              <a:t>Ангренское</a:t>
            </a:r>
            <a:r>
              <a:rPr lang="ru-RU" sz="2400" b="1" dirty="0">
                <a:solidFill>
                  <a:srgbClr val="002060"/>
                </a:solidFill>
              </a:rPr>
              <a:t> водохранилище;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 </a:t>
            </a:r>
            <a:r>
              <a:rPr lang="ru-RU" sz="2400" b="1" dirty="0" err="1">
                <a:solidFill>
                  <a:srgbClr val="002060"/>
                </a:solidFill>
              </a:rPr>
              <a:t>Туямуюнское</a:t>
            </a:r>
            <a:r>
              <a:rPr lang="ru-RU" sz="2400" b="1" dirty="0">
                <a:solidFill>
                  <a:srgbClr val="002060"/>
                </a:solidFill>
              </a:rPr>
              <a:t> водохранилище;</a:t>
            </a:r>
          </a:p>
          <a:p>
            <a:r>
              <a:rPr lang="ru-RU" sz="2400" b="1" dirty="0" err="1">
                <a:solidFill>
                  <a:srgbClr val="002060"/>
                </a:solidFill>
              </a:rPr>
              <a:t>Туполангское</a:t>
            </a:r>
            <a:r>
              <a:rPr lang="ru-RU" sz="2400" b="1" dirty="0">
                <a:solidFill>
                  <a:srgbClr val="002060"/>
                </a:solidFill>
              </a:rPr>
              <a:t> водохранилище. </a:t>
            </a: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80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63332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</a:t>
            </a:r>
            <a:r>
              <a:rPr lang="ru-RU" sz="3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Гидроспецстрой</a:t>
            </a:r>
            <a:r>
              <a:rPr lang="ru-RU" sz="3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3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принимало участие </a:t>
            </a:r>
            <a:r>
              <a:rPr lang="ru-RU" sz="3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строительстве</a:t>
            </a:r>
            <a:endParaRPr lang="ru-RU" sz="3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0" y="1597614"/>
            <a:ext cx="11620500" cy="5260386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3000" b="1" dirty="0">
                <a:solidFill>
                  <a:srgbClr val="002060"/>
                </a:solidFill>
              </a:rPr>
              <a:t>Градирни Ново-</a:t>
            </a:r>
            <a:r>
              <a:rPr lang="ru-RU" sz="3000" b="1" dirty="0" err="1">
                <a:solidFill>
                  <a:srgbClr val="002060"/>
                </a:solidFill>
              </a:rPr>
              <a:t>Ангренской</a:t>
            </a:r>
            <a:r>
              <a:rPr lang="ru-RU" sz="3000" b="1" dirty="0">
                <a:solidFill>
                  <a:srgbClr val="002060"/>
                </a:solidFill>
              </a:rPr>
              <a:t> </a:t>
            </a:r>
            <a:r>
              <a:rPr lang="ru-RU" sz="3000" b="1" dirty="0" smtClean="0">
                <a:solidFill>
                  <a:srgbClr val="002060"/>
                </a:solidFill>
              </a:rPr>
              <a:t>и </a:t>
            </a:r>
            <a:r>
              <a:rPr lang="ru-RU" sz="3000" b="1" dirty="0">
                <a:solidFill>
                  <a:srgbClr val="002060"/>
                </a:solidFill>
              </a:rPr>
              <a:t>Ташкентской ТЭС;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000" b="1" dirty="0" err="1">
                <a:solidFill>
                  <a:srgbClr val="002060"/>
                </a:solidFill>
              </a:rPr>
              <a:t>Юнусободской</a:t>
            </a:r>
            <a:r>
              <a:rPr lang="ru-RU" sz="3000" b="1" dirty="0">
                <a:solidFill>
                  <a:srgbClr val="002060"/>
                </a:solidFill>
              </a:rPr>
              <a:t> </a:t>
            </a:r>
            <a:r>
              <a:rPr lang="ru-RU" sz="3000" b="1" dirty="0" smtClean="0">
                <a:solidFill>
                  <a:srgbClr val="002060"/>
                </a:solidFill>
              </a:rPr>
              <a:t>линии Ташкентского </a:t>
            </a:r>
            <a:r>
              <a:rPr lang="ru-RU" sz="3000" b="1" dirty="0">
                <a:solidFill>
                  <a:srgbClr val="002060"/>
                </a:solidFill>
              </a:rPr>
              <a:t>метрополитена;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000" b="1" dirty="0">
                <a:solidFill>
                  <a:srgbClr val="002060"/>
                </a:solidFill>
              </a:rPr>
              <a:t>Тоннелей перевалов «</a:t>
            </a:r>
            <a:r>
              <a:rPr lang="ru-RU" sz="3000" b="1" dirty="0" err="1">
                <a:solidFill>
                  <a:srgbClr val="002060"/>
                </a:solidFill>
              </a:rPr>
              <a:t>Камчик</a:t>
            </a:r>
            <a:r>
              <a:rPr lang="ru-RU" sz="3000" b="1" dirty="0">
                <a:solidFill>
                  <a:srgbClr val="002060"/>
                </a:solidFill>
              </a:rPr>
              <a:t>-Резак»,  автодороги А-373 Ташкент-Ош;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000" b="1" dirty="0">
                <a:solidFill>
                  <a:srgbClr val="002060"/>
                </a:solidFill>
              </a:rPr>
              <a:t>Съездов на </a:t>
            </a:r>
            <a:r>
              <a:rPr lang="ru-RU" sz="3000" b="1" dirty="0" err="1">
                <a:solidFill>
                  <a:srgbClr val="002060"/>
                </a:solidFill>
              </a:rPr>
              <a:t>Хандизинском</a:t>
            </a:r>
            <a:r>
              <a:rPr lang="ru-RU" sz="3000" b="1" dirty="0">
                <a:solidFill>
                  <a:srgbClr val="002060"/>
                </a:solidFill>
              </a:rPr>
              <a:t> рудном </a:t>
            </a:r>
            <a:r>
              <a:rPr lang="ru-RU" sz="3000" b="1" dirty="0" smtClean="0">
                <a:solidFill>
                  <a:srgbClr val="002060"/>
                </a:solidFill>
              </a:rPr>
              <a:t>месторождение;</a:t>
            </a:r>
            <a:endParaRPr lang="ru-RU" sz="3000" b="1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000" b="1" dirty="0" smtClean="0">
                <a:solidFill>
                  <a:srgbClr val="002060"/>
                </a:solidFill>
              </a:rPr>
              <a:t>Возведения </a:t>
            </a:r>
            <a:r>
              <a:rPr lang="ru-RU" sz="3000" b="1" dirty="0">
                <a:solidFill>
                  <a:srgbClr val="002060"/>
                </a:solidFill>
              </a:rPr>
              <a:t>крупных железобетонных сооружений </a:t>
            </a:r>
            <a:r>
              <a:rPr lang="ru-RU" sz="3000" b="1" dirty="0" err="1">
                <a:solidFill>
                  <a:srgbClr val="002060"/>
                </a:solidFill>
              </a:rPr>
              <a:t>водовыпуска</a:t>
            </a:r>
            <a:r>
              <a:rPr lang="ru-RU" sz="3000" b="1" dirty="0">
                <a:solidFill>
                  <a:srgbClr val="002060"/>
                </a:solidFill>
              </a:rPr>
              <a:t> Ферганского водохранилища;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000" b="1" dirty="0" smtClean="0">
                <a:solidFill>
                  <a:srgbClr val="002060"/>
                </a:solidFill>
              </a:rPr>
              <a:t>Выполнения </a:t>
            </a:r>
            <a:r>
              <a:rPr lang="ru-RU" sz="3000" b="1" dirty="0">
                <a:solidFill>
                  <a:srgbClr val="002060"/>
                </a:solidFill>
              </a:rPr>
              <a:t>буровзрывных и земляных работ на строительстве железной дороги </a:t>
            </a:r>
            <a:r>
              <a:rPr lang="ru-RU" sz="3000" b="1" dirty="0" smtClean="0">
                <a:solidFill>
                  <a:srgbClr val="002060"/>
                </a:solidFill>
              </a:rPr>
              <a:t>«</a:t>
            </a:r>
            <a:r>
              <a:rPr lang="ru-RU" sz="3000" b="1" dirty="0" err="1" smtClean="0">
                <a:solidFill>
                  <a:srgbClr val="002060"/>
                </a:solidFill>
              </a:rPr>
              <a:t>Ташгузар</a:t>
            </a:r>
            <a:r>
              <a:rPr lang="ru-RU" sz="3000" b="1" dirty="0" smtClean="0">
                <a:solidFill>
                  <a:srgbClr val="002060"/>
                </a:solidFill>
              </a:rPr>
              <a:t>-Байсун-</a:t>
            </a:r>
            <a:r>
              <a:rPr lang="ru-RU" sz="3000" b="1" dirty="0" err="1" smtClean="0">
                <a:solidFill>
                  <a:srgbClr val="002060"/>
                </a:solidFill>
              </a:rPr>
              <a:t>Кумкурган</a:t>
            </a:r>
            <a:r>
              <a:rPr lang="ru-RU" sz="3000" b="1" dirty="0" smtClean="0">
                <a:solidFill>
                  <a:srgbClr val="002060"/>
                </a:solidFill>
              </a:rPr>
              <a:t>». </a:t>
            </a:r>
            <a:r>
              <a:rPr lang="ru-RU" sz="3000" b="1" dirty="0">
                <a:solidFill>
                  <a:srgbClr val="002060"/>
                </a:solidFill>
              </a:rPr>
              <a:t>В настоящее время коллектив </a:t>
            </a:r>
            <a:r>
              <a:rPr lang="ru-RU" sz="3000" b="1" dirty="0" smtClean="0">
                <a:solidFill>
                  <a:srgbClr val="002060"/>
                </a:solidFill>
              </a:rPr>
              <a:t>предприятие </a:t>
            </a:r>
            <a:r>
              <a:rPr lang="ru-RU" sz="3000" b="1" dirty="0">
                <a:solidFill>
                  <a:srgbClr val="002060"/>
                </a:solidFill>
              </a:rPr>
              <a:t>выполняет буровзрывные работы и комплекс подземных работ на строительстве </a:t>
            </a:r>
            <a:r>
              <a:rPr lang="ru-RU" sz="3000" b="1" dirty="0" smtClean="0">
                <a:solidFill>
                  <a:srgbClr val="002060"/>
                </a:solidFill>
              </a:rPr>
              <a:t>«</a:t>
            </a:r>
            <a:r>
              <a:rPr lang="ru-RU" sz="3000" b="1" dirty="0" err="1" smtClean="0">
                <a:solidFill>
                  <a:srgbClr val="002060"/>
                </a:solidFill>
              </a:rPr>
              <a:t>Пскемкой</a:t>
            </a:r>
            <a:r>
              <a:rPr lang="ru-RU" sz="3000" b="1" dirty="0" smtClean="0">
                <a:solidFill>
                  <a:srgbClr val="002060"/>
                </a:solidFill>
              </a:rPr>
              <a:t>, Нижне-</a:t>
            </a:r>
            <a:r>
              <a:rPr lang="ru-RU" sz="3000" b="1" dirty="0" err="1" smtClean="0">
                <a:solidFill>
                  <a:srgbClr val="002060"/>
                </a:solidFill>
              </a:rPr>
              <a:t>Чаткальской</a:t>
            </a:r>
            <a:r>
              <a:rPr lang="ru-RU" sz="3000" b="1" dirty="0" smtClean="0">
                <a:solidFill>
                  <a:srgbClr val="002060"/>
                </a:solidFill>
              </a:rPr>
              <a:t> и </a:t>
            </a:r>
            <a:r>
              <a:rPr lang="ru-RU" sz="3000" b="1" dirty="0" err="1">
                <a:solidFill>
                  <a:srgbClr val="002060"/>
                </a:solidFill>
              </a:rPr>
              <a:t>Зарчобской</a:t>
            </a:r>
            <a:r>
              <a:rPr lang="ru-RU" sz="3000" b="1" dirty="0">
                <a:solidFill>
                  <a:srgbClr val="002060"/>
                </a:solidFill>
              </a:rPr>
              <a:t>»  </a:t>
            </a:r>
            <a:r>
              <a:rPr lang="ru-RU" sz="3000" b="1" dirty="0" err="1" smtClean="0">
                <a:solidFill>
                  <a:srgbClr val="002060"/>
                </a:solidFill>
              </a:rPr>
              <a:t>Гидро</a:t>
            </a:r>
            <a:r>
              <a:rPr lang="ru-RU" sz="3000" b="1" dirty="0" smtClean="0">
                <a:solidFill>
                  <a:srgbClr val="002060"/>
                </a:solidFill>
              </a:rPr>
              <a:t> Электрических Станциях.</a:t>
            </a:r>
            <a:endParaRPr lang="ru-RU" sz="3000" b="1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000" b="1" dirty="0" smtClean="0">
                <a:solidFill>
                  <a:srgbClr val="002060"/>
                </a:solidFill>
              </a:rPr>
              <a:t>Выполнения </a:t>
            </a:r>
            <a:r>
              <a:rPr lang="ru-RU" sz="3000" b="1" dirty="0">
                <a:solidFill>
                  <a:srgbClr val="002060"/>
                </a:solidFill>
              </a:rPr>
              <a:t>буровзрывных и земляных работ на строительстве высоковольтных линий </a:t>
            </a:r>
            <a:r>
              <a:rPr lang="ru-RU" sz="3000" b="1" dirty="0" smtClean="0">
                <a:solidFill>
                  <a:srgbClr val="002060"/>
                </a:solidFill>
              </a:rPr>
              <a:t>во </a:t>
            </a:r>
            <a:r>
              <a:rPr lang="ru-RU" sz="3000" b="1" dirty="0">
                <a:solidFill>
                  <a:srgbClr val="002060"/>
                </a:solidFill>
              </a:rPr>
              <a:t>время прокладки газопровода Ахангаран-Пунган-КНР.</a:t>
            </a:r>
          </a:p>
          <a:p>
            <a:pPr algn="just"/>
            <a:endParaRPr lang="ru-RU" b="1" dirty="0">
              <a:solidFill>
                <a:schemeClr val="bg1"/>
              </a:solidFill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8662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198" y="116114"/>
            <a:ext cx="11785599" cy="84182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строительно-монтажных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Бизнес-плану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общество на 2021 год</a:t>
            </a:r>
            <a:endParaRPr lang="ru-RU" sz="24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9699023"/>
              </p:ext>
            </p:extLst>
          </p:nvPr>
        </p:nvGraphicFramePr>
        <p:xfrm>
          <a:off x="816427" y="1184230"/>
          <a:ext cx="10559143" cy="507142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61511">
                  <a:extLst>
                    <a:ext uri="{9D8B030D-6E8A-4147-A177-3AD203B41FA5}">
                      <a16:colId xmlns:a16="http://schemas.microsoft.com/office/drawing/2014/main" val="2649085608"/>
                    </a:ext>
                  </a:extLst>
                </a:gridCol>
                <a:gridCol w="4343168">
                  <a:extLst>
                    <a:ext uri="{9D8B030D-6E8A-4147-A177-3AD203B41FA5}">
                      <a16:colId xmlns:a16="http://schemas.microsoft.com/office/drawing/2014/main" val="1328228847"/>
                    </a:ext>
                  </a:extLst>
                </a:gridCol>
                <a:gridCol w="2814678">
                  <a:extLst>
                    <a:ext uri="{9D8B030D-6E8A-4147-A177-3AD203B41FA5}">
                      <a16:colId xmlns:a16="http://schemas.microsoft.com/office/drawing/2014/main" val="1601878495"/>
                    </a:ext>
                  </a:extLst>
                </a:gridCol>
                <a:gridCol w="2639786">
                  <a:extLst>
                    <a:ext uri="{9D8B030D-6E8A-4147-A177-3AD203B41FA5}">
                      <a16:colId xmlns:a16="http://schemas.microsoft.com/office/drawing/2014/main" val="2730748585"/>
                    </a:ext>
                  </a:extLst>
                </a:gridCol>
              </a:tblGrid>
              <a:tr h="112407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п/п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объекта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подрядчика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Объем СМР</a:t>
                      </a:r>
                      <a:r>
                        <a:rPr lang="ru-RU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 (млрд. </a:t>
                      </a:r>
                      <a:r>
                        <a:rPr lang="ru-RU" sz="20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сум</a:t>
                      </a:r>
                      <a:r>
                        <a:rPr lang="ru-RU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/млн. долл. США)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454402"/>
                  </a:ext>
                </a:extLst>
              </a:tr>
              <a:tr h="983952"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l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Строительство "</a:t>
                      </a:r>
                      <a:r>
                        <a:rPr lang="ru-RU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Пскемская</a:t>
                      </a:r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ГЭС" 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OOO "</a:t>
                      </a:r>
                      <a:r>
                        <a:rPr lang="en-US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Topalang</a:t>
                      </a: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HPD water construction"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57,5 / 5,5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78000298"/>
                  </a:ext>
                </a:extLst>
              </a:tr>
              <a:tr h="729649"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Строительство «</a:t>
                      </a:r>
                      <a:r>
                        <a:rPr lang="ru-RU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Нижнечаткальской</a:t>
                      </a:r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»  ГЭС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OOO "Topalang HPD Holding"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kern="1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20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45,1 / 4,3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771508"/>
                  </a:ext>
                </a:extLst>
              </a:tr>
              <a:tr h="1046887"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3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000" kern="1200" dirty="0" smtClean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"Строительство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Зарчобских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малых ГЭС"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OOO "TO`PALANG HPD PLATINUM"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46 / 4,4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507617"/>
                  </a:ext>
                </a:extLst>
              </a:tr>
              <a:tr h="774456"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Буровзрвные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работы на шахте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Шаргунь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АО "</a:t>
                      </a:r>
                      <a:r>
                        <a:rPr lang="ru-RU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Шаргунькумир</a:t>
                      </a:r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"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9,2 / 0,9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138930"/>
                  </a:ext>
                </a:extLst>
              </a:tr>
              <a:tr h="412410"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ИТОГО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157,8 / 15,1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220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73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"/>
            <a:ext cx="10515600" cy="109982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alibri LightCalibri (Основной текст)"/>
              </a:rPr>
              <a:t>Финансово-экономические показатели </a:t>
            </a:r>
            <a:br>
              <a:rPr lang="ru-RU" sz="3200" b="1" dirty="0">
                <a:solidFill>
                  <a:srgbClr val="002060"/>
                </a:solidFill>
                <a:latin typeface="Calibri LightCalibri (Основной текст)"/>
              </a:rPr>
            </a:br>
            <a:r>
              <a:rPr lang="ru-RU" sz="3200" b="1" dirty="0">
                <a:solidFill>
                  <a:srgbClr val="002060"/>
                </a:solidFill>
                <a:latin typeface="Calibri LightCalibri (Основной текст)"/>
              </a:rPr>
              <a:t>АО «</a:t>
            </a:r>
            <a:r>
              <a:rPr lang="ru-RU" sz="3200" b="1" dirty="0" err="1" smtClean="0">
                <a:solidFill>
                  <a:srgbClr val="002060"/>
                </a:solidFill>
                <a:latin typeface="Calibri LightCalibri (Основной текст)"/>
              </a:rPr>
              <a:t>Гидроспецстрой</a:t>
            </a:r>
            <a:r>
              <a:rPr lang="ru-RU" sz="3200" b="1" dirty="0" smtClean="0">
                <a:solidFill>
                  <a:srgbClr val="002060"/>
                </a:solidFill>
                <a:latin typeface="Calibri LightCalibri (Основной текст)"/>
              </a:rPr>
              <a:t>»</a:t>
            </a:r>
            <a:endParaRPr lang="ru-RU" sz="2800" b="1" dirty="0">
              <a:solidFill>
                <a:srgbClr val="002060"/>
              </a:solidFill>
              <a:latin typeface="Calibri LightCalibri (Основной текст)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579" y="1501510"/>
            <a:ext cx="5533571" cy="20537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b="1" u="sng" dirty="0" smtClean="0">
                <a:solidFill>
                  <a:srgbClr val="002060"/>
                </a:solidFill>
              </a:rPr>
              <a:t>ПО ИТОГАМ 2018 ГОДА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</a:rPr>
              <a:t>Чистая выручка – 62,1 </a:t>
            </a:r>
            <a:r>
              <a:rPr lang="ru-RU" sz="2200" b="1" dirty="0">
                <a:solidFill>
                  <a:srgbClr val="002060"/>
                </a:solidFill>
              </a:rPr>
              <a:t>млрд. </a:t>
            </a:r>
            <a:r>
              <a:rPr lang="ru-RU" sz="2200" b="1" dirty="0" err="1">
                <a:solidFill>
                  <a:srgbClr val="002060"/>
                </a:solidFill>
              </a:rPr>
              <a:t>сум</a:t>
            </a:r>
            <a:r>
              <a:rPr lang="ru-RU" sz="2200" b="1" dirty="0">
                <a:solidFill>
                  <a:srgbClr val="002060"/>
                </a:solidFill>
              </a:rPr>
              <a:t>                    (или </a:t>
            </a:r>
            <a:r>
              <a:rPr lang="ru-RU" sz="2200" b="1" dirty="0" smtClean="0">
                <a:solidFill>
                  <a:srgbClr val="002060"/>
                </a:solidFill>
              </a:rPr>
              <a:t>расчётное  5,9 млн. </a:t>
            </a:r>
            <a:r>
              <a:rPr lang="ru-RU" sz="2200" b="1" dirty="0">
                <a:solidFill>
                  <a:srgbClr val="002060"/>
                </a:solidFill>
              </a:rPr>
              <a:t>долл. </a:t>
            </a:r>
            <a:r>
              <a:rPr lang="ru-RU" sz="2200" b="1" dirty="0" smtClean="0">
                <a:solidFill>
                  <a:srgbClr val="002060"/>
                </a:solidFill>
              </a:rPr>
              <a:t>США)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200" b="1" dirty="0" smtClean="0">
                <a:solidFill>
                  <a:srgbClr val="002060"/>
                </a:solidFill>
              </a:rPr>
              <a:t>Количество </a:t>
            </a:r>
            <a:r>
              <a:rPr lang="ru-RU" sz="2200" b="1" dirty="0">
                <a:solidFill>
                  <a:srgbClr val="002060"/>
                </a:solidFill>
              </a:rPr>
              <a:t>сотрудников – </a:t>
            </a:r>
            <a:r>
              <a:rPr lang="ru-RU" sz="2200" b="1" dirty="0" smtClean="0">
                <a:solidFill>
                  <a:srgbClr val="002060"/>
                </a:solidFill>
              </a:rPr>
              <a:t>477 человек</a:t>
            </a:r>
            <a:endParaRPr lang="ru-RU" sz="2200" b="1" dirty="0">
              <a:solidFill>
                <a:srgbClr val="002060"/>
              </a:solidFill>
            </a:endParaRPr>
          </a:p>
          <a:p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971549" y="3921400"/>
            <a:ext cx="10448110" cy="2247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u="sng" dirty="0" smtClean="0">
                <a:solidFill>
                  <a:srgbClr val="002060"/>
                </a:solidFill>
              </a:rPr>
              <a:t>ПО ИТОГОАМ 2020 ГОДА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Чистая выручка – 142,14 </a:t>
            </a:r>
            <a:r>
              <a:rPr lang="ru-RU" b="1" dirty="0">
                <a:solidFill>
                  <a:srgbClr val="002060"/>
                </a:solidFill>
              </a:rPr>
              <a:t>млрд. </a:t>
            </a:r>
            <a:r>
              <a:rPr lang="ru-RU" b="1" dirty="0" err="1" smtClean="0">
                <a:solidFill>
                  <a:srgbClr val="002060"/>
                </a:solidFill>
              </a:rPr>
              <a:t>сум</a:t>
            </a:r>
            <a:r>
              <a:rPr lang="ru-RU" b="1" dirty="0" smtClean="0">
                <a:solidFill>
                  <a:srgbClr val="002060"/>
                </a:solidFill>
              </a:rPr>
              <a:t> (или расчётное                         13,6 млн. долл. США)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</a:rPr>
              <a:t>Количество </a:t>
            </a:r>
            <a:r>
              <a:rPr lang="ru-RU" b="1" dirty="0">
                <a:solidFill>
                  <a:srgbClr val="002060"/>
                </a:solidFill>
              </a:rPr>
              <a:t>сотрудников – </a:t>
            </a:r>
            <a:r>
              <a:rPr lang="ru-RU" b="1" dirty="0" smtClean="0">
                <a:solidFill>
                  <a:srgbClr val="002060"/>
                </a:solidFill>
              </a:rPr>
              <a:t>965 </a:t>
            </a:r>
            <a:r>
              <a:rPr lang="ru-RU" b="1" dirty="0">
                <a:solidFill>
                  <a:srgbClr val="002060"/>
                </a:solidFill>
              </a:rPr>
              <a:t>человек</a:t>
            </a:r>
          </a:p>
          <a:p>
            <a:pPr algn="ctr">
              <a:buFont typeface="Wingdings" panose="05000000000000000000" pitchFamily="2" charset="2"/>
              <a:buChar char="§"/>
            </a:pPr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235155" y="1501146"/>
            <a:ext cx="5533571" cy="2053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ru-RU" sz="2200" b="1" u="sng" dirty="0" smtClean="0">
                <a:solidFill>
                  <a:srgbClr val="002060"/>
                </a:solidFill>
              </a:rPr>
              <a:t>ПО ИТОГАМ 2019 ГОДА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200" b="1" dirty="0">
                <a:solidFill>
                  <a:srgbClr val="002060"/>
                </a:solidFill>
              </a:rPr>
              <a:t>Чистая выручка – 138,2 млрд. </a:t>
            </a:r>
            <a:r>
              <a:rPr lang="ru-RU" sz="2200" b="1" dirty="0" err="1">
                <a:solidFill>
                  <a:srgbClr val="002060"/>
                </a:solidFill>
              </a:rPr>
              <a:t>сум</a:t>
            </a:r>
            <a:r>
              <a:rPr lang="ru-RU" sz="2200" b="1" dirty="0">
                <a:solidFill>
                  <a:srgbClr val="002060"/>
                </a:solidFill>
              </a:rPr>
              <a:t> (или расчётное  13,1 млн. долл. США)</a:t>
            </a:r>
            <a:endParaRPr lang="ru-RU" sz="2200" b="1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200" b="1" dirty="0">
                <a:solidFill>
                  <a:srgbClr val="002060"/>
                </a:solidFill>
              </a:rPr>
              <a:t>Количество сотрудников – 740 человек	</a:t>
            </a:r>
          </a:p>
          <a:p>
            <a:endParaRPr lang="ru-RU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61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198994"/>
              </p:ext>
            </p:extLst>
          </p:nvPr>
        </p:nvGraphicFramePr>
        <p:xfrm>
          <a:off x="365579" y="941841"/>
          <a:ext cx="5541736" cy="56782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9036">
                  <a:extLst>
                    <a:ext uri="{9D8B030D-6E8A-4147-A177-3AD203B41FA5}">
                      <a16:colId xmlns:a16="http://schemas.microsoft.com/office/drawing/2014/main" val="259875715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34276847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427249563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177466286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984823982"/>
                    </a:ext>
                  </a:extLst>
                </a:gridCol>
              </a:tblGrid>
              <a:tr h="443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Наименование автомашины и механизмы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Марка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Год выпуска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Кол.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extLst>
                  <a:ext uri="{0D108BD9-81ED-4DB2-BD59-A6C34878D82A}">
                    <a16:rowId xmlns:a16="http://schemas.microsoft.com/office/drawing/2014/main" val="1907519086"/>
                  </a:ext>
                </a:extLst>
              </a:tr>
              <a:tr h="22164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Буровые станки и </a:t>
                      </a:r>
                      <a:r>
                        <a:rPr lang="ru-RU" sz="1100" b="1" u="none" strike="noStrike" dirty="0" err="1">
                          <a:effectLst/>
                        </a:rPr>
                        <a:t>гидрав</a:t>
                      </a:r>
                      <a:r>
                        <a:rPr lang="ru-RU" sz="1100" b="1" u="none" strike="noStrike" dirty="0">
                          <a:effectLst/>
                        </a:rPr>
                        <a:t>. буровая карета с 2мя стрел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Latn-UZ" sz="1100" b="1" u="none" strike="noStrike">
                          <a:effectLst/>
                        </a:rPr>
                        <a:t> KAISHAN KG-930A</a:t>
                      </a:r>
                      <a:endParaRPr lang="uz-Latn-U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2018-2020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extLst>
                  <a:ext uri="{0D108BD9-81ED-4DB2-BD59-A6C34878D82A}">
                    <a16:rowId xmlns:a16="http://schemas.microsoft.com/office/drawing/2014/main" val="3902549552"/>
                  </a:ext>
                </a:extLst>
              </a:tr>
              <a:tr h="2216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</a:rPr>
                        <a:t> НКР-10МВПА-1-000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2018-2020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extLst>
                  <a:ext uri="{0D108BD9-81ED-4DB2-BD59-A6C34878D82A}">
                    <a16:rowId xmlns:a16="http://schemas.microsoft.com/office/drawing/2014/main" val="567603432"/>
                  </a:ext>
                </a:extLst>
              </a:tr>
              <a:tr h="4073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Latn-UZ" sz="1100" b="1" u="none" strike="noStrike">
                          <a:effectLst/>
                        </a:rPr>
                        <a:t>Atlas Copco Boomer 282</a:t>
                      </a:r>
                      <a:endParaRPr lang="uz-Latn-U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2018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extLst>
                  <a:ext uri="{0D108BD9-81ED-4DB2-BD59-A6C34878D82A}">
                    <a16:rowId xmlns:a16="http://schemas.microsoft.com/office/drawing/2014/main" val="1654710967"/>
                  </a:ext>
                </a:extLst>
              </a:tr>
              <a:tr h="22164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 smtClean="0">
                          <a:effectLst/>
                        </a:rPr>
                        <a:t>Компрессоры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Latn-UZ" sz="1100" b="1" u="none" strike="noStrike">
                          <a:effectLst/>
                        </a:rPr>
                        <a:t> KAISHAN LGCY 15/13</a:t>
                      </a:r>
                      <a:endParaRPr lang="uz-Latn-U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2018-2020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extLst>
                  <a:ext uri="{0D108BD9-81ED-4DB2-BD59-A6C34878D82A}">
                    <a16:rowId xmlns:a16="http://schemas.microsoft.com/office/drawing/2014/main" val="1751926363"/>
                  </a:ext>
                </a:extLst>
              </a:tr>
              <a:tr h="2216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Latn-UZ" sz="1100" b="1" u="none" strike="noStrike">
                          <a:effectLst/>
                        </a:rPr>
                        <a:t>AIRPOOL  PR 32</a:t>
                      </a:r>
                      <a:endParaRPr lang="uz-Latn-U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2018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extLst>
                  <a:ext uri="{0D108BD9-81ED-4DB2-BD59-A6C34878D82A}">
                    <a16:rowId xmlns:a16="http://schemas.microsoft.com/office/drawing/2014/main" val="2029477822"/>
                  </a:ext>
                </a:extLst>
              </a:tr>
              <a:tr h="2216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Latn-UZ" sz="1100" b="1" u="none" strike="noStrike">
                          <a:effectLst/>
                        </a:rPr>
                        <a:t> JF </a:t>
                      </a:r>
                      <a:r>
                        <a:rPr lang="ru-RU" sz="1100" b="1" u="none" strike="noStrike">
                          <a:effectLst/>
                        </a:rPr>
                        <a:t>АМ100А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2018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extLst>
                  <a:ext uri="{0D108BD9-81ED-4DB2-BD59-A6C34878D82A}">
                    <a16:rowId xmlns:a16="http://schemas.microsoft.com/office/drawing/2014/main" val="2747525840"/>
                  </a:ext>
                </a:extLst>
              </a:tr>
              <a:tr h="22164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 smtClean="0">
                          <a:effectLst/>
                        </a:rPr>
                        <a:t>Буровые </a:t>
                      </a:r>
                      <a:r>
                        <a:rPr lang="ru-RU" sz="1100" b="1" u="none" strike="noStrike" dirty="0">
                          <a:effectLst/>
                        </a:rPr>
                        <a:t>насосы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</a:rPr>
                        <a:t>НБ-32 с эл. двиг.45квт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2018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extLst>
                  <a:ext uri="{0D108BD9-81ED-4DB2-BD59-A6C34878D82A}">
                    <a16:rowId xmlns:a16="http://schemas.microsoft.com/office/drawing/2014/main" val="2592690523"/>
                  </a:ext>
                </a:extLst>
              </a:tr>
              <a:tr h="282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Latn-UZ" sz="1100" b="1" u="none" strike="noStrike" dirty="0">
                          <a:effectLst/>
                        </a:rPr>
                        <a:t> Zoomlion 80.12.112 RSD</a:t>
                      </a:r>
                      <a:endParaRPr lang="uz-Latn-U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2018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extLst>
                  <a:ext uri="{0D108BD9-81ED-4DB2-BD59-A6C34878D82A}">
                    <a16:rowId xmlns:a16="http://schemas.microsoft.com/office/drawing/2014/main" val="3743555011"/>
                  </a:ext>
                </a:extLst>
              </a:tr>
              <a:tr h="2216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АНБ-22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2018-2020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extLst>
                  <a:ext uri="{0D108BD9-81ED-4DB2-BD59-A6C34878D82A}">
                    <a16:rowId xmlns:a16="http://schemas.microsoft.com/office/drawing/2014/main" val="3474201306"/>
                  </a:ext>
                </a:extLst>
              </a:tr>
              <a:tr h="22164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 err="1" smtClean="0">
                          <a:effectLst/>
                        </a:rPr>
                        <a:t>Растворо</a:t>
                      </a:r>
                      <a:r>
                        <a:rPr lang="ru-RU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>
                          <a:effectLst/>
                        </a:rPr>
                        <a:t>мешалки и растворный узел, лаборатории </a:t>
                      </a:r>
                      <a:r>
                        <a:rPr lang="ru-RU" sz="1100" b="1" u="none" strike="noStrike" dirty="0" err="1">
                          <a:effectLst/>
                        </a:rPr>
                        <a:t>глин.ратворов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Растворный узел АНБ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2018-2020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extLst>
                  <a:ext uri="{0D108BD9-81ED-4DB2-BD59-A6C34878D82A}">
                    <a16:rowId xmlns:a16="http://schemas.microsoft.com/office/drawing/2014/main" val="1960842137"/>
                  </a:ext>
                </a:extLst>
              </a:tr>
              <a:tr h="443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Лаборатория глинистых растворов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2018-2020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extLst>
                  <a:ext uri="{0D108BD9-81ED-4DB2-BD59-A6C34878D82A}">
                    <a16:rowId xmlns:a16="http://schemas.microsoft.com/office/drawing/2014/main" val="873301594"/>
                  </a:ext>
                </a:extLst>
              </a:tr>
              <a:tr h="2216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РМ-2000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2018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extLst>
                  <a:ext uri="{0D108BD9-81ED-4DB2-BD59-A6C34878D82A}">
                    <a16:rowId xmlns:a16="http://schemas.microsoft.com/office/drawing/2014/main" val="573447853"/>
                  </a:ext>
                </a:extLst>
              </a:tr>
              <a:tr h="2216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РМ-750 с эл.дв5,5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extLst>
                  <a:ext uri="{0D108BD9-81ED-4DB2-BD59-A6C34878D82A}">
                    <a16:rowId xmlns:a16="http://schemas.microsoft.com/office/drawing/2014/main" val="4143408078"/>
                  </a:ext>
                </a:extLst>
              </a:tr>
              <a:tr h="2216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</a:rPr>
                        <a:t>Дизелные генераторы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 К4100 495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2019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extLst>
                  <a:ext uri="{0D108BD9-81ED-4DB2-BD59-A6C34878D82A}">
                    <a16:rowId xmlns:a16="http://schemas.microsoft.com/office/drawing/2014/main" val="3054065238"/>
                  </a:ext>
                </a:extLst>
              </a:tr>
              <a:tr h="2216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Latn-UZ" sz="1100" b="1" u="none" strike="noStrike" dirty="0">
                          <a:effectLst/>
                        </a:rPr>
                        <a:t>ARNPOWER</a:t>
                      </a:r>
                      <a:endParaRPr lang="uz-Latn-U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2020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extLst>
                  <a:ext uri="{0D108BD9-81ED-4DB2-BD59-A6C34878D82A}">
                    <a16:rowId xmlns:a16="http://schemas.microsoft.com/office/drawing/2014/main" val="3623747715"/>
                  </a:ext>
                </a:extLst>
              </a:tr>
              <a:tr h="22164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</a:rPr>
                        <a:t>Автопогрузчики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Latn-UZ" sz="1100" b="1" u="none" strike="noStrike">
                          <a:effectLst/>
                        </a:rPr>
                        <a:t>SHANTUI SL50W-2 </a:t>
                      </a:r>
                      <a:endParaRPr lang="uz-Latn-U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2018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extLst>
                  <a:ext uri="{0D108BD9-81ED-4DB2-BD59-A6C34878D82A}">
                    <a16:rowId xmlns:a16="http://schemas.microsoft.com/office/drawing/2014/main" val="2078956953"/>
                  </a:ext>
                </a:extLst>
              </a:tr>
              <a:tr h="2216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Latn-UZ" sz="1100" b="1" u="none" strike="noStrike">
                          <a:effectLst/>
                        </a:rPr>
                        <a:t>XCMG ZL50GN</a:t>
                      </a:r>
                      <a:endParaRPr lang="uz-Latn-U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2019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extLst>
                  <a:ext uri="{0D108BD9-81ED-4DB2-BD59-A6C34878D82A}">
                    <a16:rowId xmlns:a16="http://schemas.microsoft.com/office/drawing/2014/main" val="986995783"/>
                  </a:ext>
                </a:extLst>
              </a:tr>
              <a:tr h="2216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Latn-UZ" sz="1100" b="1" u="none" strike="noStrike" dirty="0">
                          <a:effectLst/>
                        </a:rPr>
                        <a:t>SINOSTEEL CY-2</a:t>
                      </a:r>
                      <a:endParaRPr lang="uz-Latn-U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extLst>
                  <a:ext uri="{0D108BD9-81ED-4DB2-BD59-A6C34878D82A}">
                    <a16:rowId xmlns:a16="http://schemas.microsoft.com/office/drawing/2014/main" val="544828779"/>
                  </a:ext>
                </a:extLst>
              </a:tr>
              <a:tr h="2216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Мини </a:t>
                      </a:r>
                      <a:r>
                        <a:rPr lang="ru-RU" sz="1100" b="1" u="none" strike="noStrike" dirty="0" err="1">
                          <a:effectLst/>
                        </a:rPr>
                        <a:t>гусенечный</a:t>
                      </a:r>
                      <a:r>
                        <a:rPr lang="ru-RU" sz="1100" b="1" u="none" strike="noStrike" dirty="0">
                          <a:effectLst/>
                        </a:rPr>
                        <a:t> </a:t>
                      </a:r>
                      <a:r>
                        <a:rPr lang="ru-RU" sz="1100" b="1" u="none" strike="noStrike" dirty="0" smtClean="0">
                          <a:effectLst/>
                        </a:rPr>
                        <a:t>тракторы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</a:rPr>
                        <a:t> Т</a:t>
                      </a:r>
                      <a:r>
                        <a:rPr lang="uz-Latn-UZ" sz="1100" b="1" u="none" strike="noStrike">
                          <a:effectLst/>
                        </a:rPr>
                        <a:t>Y-3000</a:t>
                      </a:r>
                      <a:endParaRPr lang="uz-Latn-U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2018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extLst>
                  <a:ext uri="{0D108BD9-81ED-4DB2-BD59-A6C34878D82A}">
                    <a16:rowId xmlns:a16="http://schemas.microsoft.com/office/drawing/2014/main" val="1718725609"/>
                  </a:ext>
                </a:extLst>
              </a:tr>
              <a:tr h="2216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</a:rPr>
                        <a:t>Экскаваторы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Latn-UZ" sz="1100" b="1" u="none" strike="noStrike">
                          <a:effectLst/>
                        </a:rPr>
                        <a:t> SANY415</a:t>
                      </a:r>
                      <a:endParaRPr lang="uz-Latn-U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2019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extLst>
                  <a:ext uri="{0D108BD9-81ED-4DB2-BD59-A6C34878D82A}">
                    <a16:rowId xmlns:a16="http://schemas.microsoft.com/office/drawing/2014/main" val="936877148"/>
                  </a:ext>
                </a:extLst>
              </a:tr>
              <a:tr h="2216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Latn-UZ" sz="1100" b="1" u="none" strike="noStrike">
                          <a:effectLst/>
                        </a:rPr>
                        <a:t>Hyundai</a:t>
                      </a:r>
                      <a:endParaRPr lang="uz-Latn-U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2018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extLst>
                  <a:ext uri="{0D108BD9-81ED-4DB2-BD59-A6C34878D82A}">
                    <a16:rowId xmlns:a16="http://schemas.microsoft.com/office/drawing/2014/main" val="3782601423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677514"/>
              </p:ext>
            </p:extLst>
          </p:nvPr>
        </p:nvGraphicFramePr>
        <p:xfrm>
          <a:off x="6172199" y="937530"/>
          <a:ext cx="5728355" cy="56825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0840">
                  <a:extLst>
                    <a:ext uri="{9D8B030D-6E8A-4147-A177-3AD203B41FA5}">
                      <a16:colId xmlns:a16="http://schemas.microsoft.com/office/drawing/2014/main" val="3909891073"/>
                    </a:ext>
                  </a:extLst>
                </a:gridCol>
                <a:gridCol w="2159871">
                  <a:extLst>
                    <a:ext uri="{9D8B030D-6E8A-4147-A177-3AD203B41FA5}">
                      <a16:colId xmlns:a16="http://schemas.microsoft.com/office/drawing/2014/main" val="1842337322"/>
                    </a:ext>
                  </a:extLst>
                </a:gridCol>
                <a:gridCol w="1773808">
                  <a:extLst>
                    <a:ext uri="{9D8B030D-6E8A-4147-A177-3AD203B41FA5}">
                      <a16:colId xmlns:a16="http://schemas.microsoft.com/office/drawing/2014/main" val="2351553117"/>
                    </a:ext>
                  </a:extLst>
                </a:gridCol>
                <a:gridCol w="866036">
                  <a:extLst>
                    <a:ext uri="{9D8B030D-6E8A-4147-A177-3AD203B41FA5}">
                      <a16:colId xmlns:a16="http://schemas.microsoft.com/office/drawing/2014/main" val="3381086245"/>
                    </a:ext>
                  </a:extLst>
                </a:gridCol>
                <a:gridCol w="427800">
                  <a:extLst>
                    <a:ext uri="{9D8B030D-6E8A-4147-A177-3AD203B41FA5}">
                      <a16:colId xmlns:a16="http://schemas.microsoft.com/office/drawing/2014/main" val="392897404"/>
                    </a:ext>
                  </a:extLst>
                </a:gridCol>
              </a:tblGrid>
              <a:tr h="2400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</a:rPr>
                        <a:t>Шахтные вентиляторы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</a:rPr>
                        <a:t>СВМ-6 22квт 3000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2019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3450386560"/>
                  </a:ext>
                </a:extLst>
              </a:tr>
              <a:tr h="240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</a:rPr>
                        <a:t>СВО-6 22 кВт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2019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177333943"/>
                  </a:ext>
                </a:extLst>
              </a:tr>
              <a:tr h="24003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10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Сварочные аппараты, трансформаторы и </a:t>
                      </a:r>
                      <a:r>
                        <a:rPr lang="ru-RU" sz="1100" b="1" u="none" strike="noStrike" dirty="0" smtClean="0">
                          <a:effectLst/>
                        </a:rPr>
                        <a:t>выпрямители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Latn-UZ" sz="1100" b="1" u="none" strike="noStrike">
                          <a:effectLst/>
                        </a:rPr>
                        <a:t> Conitech 630</a:t>
                      </a:r>
                      <a:r>
                        <a:rPr lang="ru-RU" sz="1100" b="1" u="none" strike="noStrike">
                          <a:effectLst/>
                        </a:rPr>
                        <a:t>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2018-2020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220192025"/>
                  </a:ext>
                </a:extLst>
              </a:tr>
              <a:tr h="240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</a:rPr>
                        <a:t>ВДМ 6301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3115612273"/>
                  </a:ext>
                </a:extLst>
              </a:tr>
              <a:tr h="240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</a:rPr>
                        <a:t> ВХ1 630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1660811284"/>
                  </a:ext>
                </a:extLst>
              </a:tr>
              <a:tr h="2400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11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Ресивер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</a:rPr>
                        <a:t>10м3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2018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943654914"/>
                  </a:ext>
                </a:extLst>
              </a:tr>
              <a:tr h="5275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12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 smtClean="0">
                          <a:effectLst/>
                        </a:rPr>
                        <a:t>Цемент опрыскиватель торкрет </a:t>
                      </a:r>
                      <a:r>
                        <a:rPr lang="ru-RU" sz="1100" b="1" u="none" strike="noStrike" dirty="0">
                          <a:effectLst/>
                        </a:rPr>
                        <a:t>бетона машина струй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Latn-UZ" sz="1100" b="1" u="none" strike="noStrike" dirty="0">
                          <a:effectLst/>
                        </a:rPr>
                        <a:t>TUNNEL-MAX</a:t>
                      </a:r>
                      <a:endParaRPr lang="uz-Latn-U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2018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3704587552"/>
                  </a:ext>
                </a:extLst>
              </a:tr>
              <a:tr h="2400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13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Автосамосвалы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</a:rPr>
                        <a:t>КАМАЗ-6520-1043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2018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2327775280"/>
                  </a:ext>
                </a:extLst>
              </a:tr>
              <a:tr h="240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Latn-UZ" sz="1100" b="1" u="none" strike="noStrike">
                          <a:effectLst/>
                        </a:rPr>
                        <a:t>SHACMAN - SX3318DT367</a:t>
                      </a:r>
                      <a:endParaRPr lang="uz-Latn-U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2019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508416621"/>
                  </a:ext>
                </a:extLst>
              </a:tr>
              <a:tr h="2400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14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</a:rPr>
                        <a:t>Автобетоносмесителы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</a:rPr>
                        <a:t>КАМАЗ 53229-1933-15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2019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1878199296"/>
                  </a:ext>
                </a:extLst>
              </a:tr>
              <a:tr h="2400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15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</a:rPr>
                        <a:t>Автофургоны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</a:rPr>
                        <a:t>КАМАЗ-65115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2019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879179627"/>
                  </a:ext>
                </a:extLst>
              </a:tr>
              <a:tr h="240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</a:rPr>
                        <a:t>MAN CLA 16.230 4х2 ВВ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2018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1668644529"/>
                  </a:ext>
                </a:extLst>
              </a:tr>
              <a:tr h="35431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16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Спец техника и п/прицепы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Latn-UZ" sz="1100" b="1" u="none" strike="noStrike" dirty="0">
                          <a:effectLst/>
                        </a:rPr>
                        <a:t>DO</a:t>
                      </a:r>
                      <a:r>
                        <a:rPr lang="ru-RU" sz="1100" b="1" u="none" strike="noStrike" dirty="0">
                          <a:effectLst/>
                        </a:rPr>
                        <a:t>О</a:t>
                      </a:r>
                      <a:r>
                        <a:rPr lang="uz-Latn-UZ" sz="1100" b="1" u="none" strike="noStrike" dirty="0">
                          <a:effectLst/>
                        </a:rPr>
                        <a:t>NGFEND DFL 4251LAX8</a:t>
                      </a:r>
                      <a:endParaRPr lang="uz-Latn-U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2018-2020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1374162256"/>
                  </a:ext>
                </a:extLst>
              </a:tr>
              <a:tr h="240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Latn-UZ" sz="1100" b="1" u="none" strike="noStrike">
                          <a:effectLst/>
                        </a:rPr>
                        <a:t>HONDA XHD 9400TJZ</a:t>
                      </a:r>
                      <a:endParaRPr lang="uz-Latn-U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3630082748"/>
                  </a:ext>
                </a:extLst>
              </a:tr>
              <a:tr h="240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</a:rPr>
                        <a:t>МАЗ (УРБ)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3215113817"/>
                  </a:ext>
                </a:extLst>
              </a:tr>
              <a:tr h="2400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17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Автокраны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</a:rPr>
                        <a:t>МА</a:t>
                      </a:r>
                      <a:r>
                        <a:rPr lang="uz-Latn-UZ" sz="1100" b="1" u="none" strike="noStrike">
                          <a:effectLst/>
                        </a:rPr>
                        <a:t>N CLA 18.280 4/2</a:t>
                      </a:r>
                      <a:r>
                        <a:rPr lang="ru-RU" sz="1100" b="1" u="none" strike="noStrike">
                          <a:effectLst/>
                        </a:rPr>
                        <a:t>ВВ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2018-2020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1482662367"/>
                  </a:ext>
                </a:extLst>
              </a:tr>
              <a:tr h="240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</a:rPr>
                        <a:t>МАЗ-5334  СМК-10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272991152"/>
                  </a:ext>
                </a:extLst>
              </a:tr>
              <a:tr h="24003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18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Легковые и внедорожные </a:t>
                      </a:r>
                      <a:r>
                        <a:rPr lang="ru-RU" sz="1100" b="1" u="none" strike="noStrike" dirty="0" err="1">
                          <a:effectLst/>
                        </a:rPr>
                        <a:t>автомобилы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Latn-UZ" sz="1100" b="1" u="none" strike="noStrike">
                          <a:effectLst/>
                        </a:rPr>
                        <a:t>LACETTI </a:t>
                      </a:r>
                      <a:endParaRPr lang="uz-Latn-U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2018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3310414454"/>
                  </a:ext>
                </a:extLst>
              </a:tr>
              <a:tr h="240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УАЗ-315195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2757383107"/>
                  </a:ext>
                </a:extLst>
              </a:tr>
              <a:tr h="240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Latn-UZ" sz="1100" u="none" strike="noStrike">
                          <a:effectLst/>
                        </a:rPr>
                        <a:t>LADA-21310</a:t>
                      </a:r>
                      <a:endParaRPr lang="uz-Latn-U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875212699"/>
                  </a:ext>
                </a:extLst>
              </a:tr>
              <a:tr h="240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Latn-UZ" sz="1100" u="none" strike="noStrike">
                          <a:effectLst/>
                        </a:rPr>
                        <a:t>LADA-21214-007-52</a:t>
                      </a:r>
                      <a:endParaRPr lang="uz-Latn-U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2664200893"/>
                  </a:ext>
                </a:extLst>
              </a:tr>
              <a:tr h="2400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Итого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120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2660418624"/>
                  </a:ext>
                </a:extLst>
              </a:tr>
            </a:tbl>
          </a:graphicData>
        </a:graphic>
      </p:graphicFrame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778328" y="43543"/>
            <a:ext cx="10787743" cy="8751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Calibri (Основной текст)"/>
              </a:rPr>
              <a:t>Технический парк машины механизмов и спецтехники             АО «</a:t>
            </a:r>
            <a:r>
              <a:rPr lang="ru-RU" sz="2600" b="1" dirty="0" err="1" smtClean="0">
                <a:solidFill>
                  <a:srgbClr val="002060"/>
                </a:solidFill>
                <a:latin typeface="Calibri (Основной текст)"/>
              </a:rPr>
              <a:t>Гидроспецстрой</a:t>
            </a:r>
            <a:r>
              <a:rPr lang="ru-RU" sz="2600" b="1" dirty="0" smtClean="0">
                <a:solidFill>
                  <a:srgbClr val="002060"/>
                </a:solidFill>
                <a:latin typeface="Calibri (Основной текст)"/>
              </a:rPr>
              <a:t>»</a:t>
            </a:r>
            <a:endParaRPr lang="ru-RU" sz="26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375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Другая 1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1952</TotalTime>
  <Words>853</Words>
  <Application>Microsoft Office PowerPoint</Application>
  <PresentationFormat>Широкоэкранный</PresentationFormat>
  <Paragraphs>275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(Основной текст)</vt:lpstr>
      <vt:lpstr>Calibri LightCalibri (Основной текст)</vt:lpstr>
      <vt:lpstr>Century Gothic</vt:lpstr>
      <vt:lpstr>Wingdings</vt:lpstr>
      <vt:lpstr>Wingdings 3</vt:lpstr>
      <vt:lpstr>Сектор</vt:lpstr>
      <vt:lpstr>«ГИДРОСПЕЦСТРОЙ»</vt:lpstr>
      <vt:lpstr>ИСТОРИЯ СОЗДАНИЯ ОРГАНИЗАЦИИ</vt:lpstr>
      <vt:lpstr>Состав   АО «ГИДРОСПЕЦСТРОЙ»</vt:lpstr>
      <vt:lpstr>Основная деятельность </vt:lpstr>
      <vt:lpstr>АО «ГИДРОСПЕЦСТРОЙ»  в своей деятельности выполнил строительно-монтажные работы в следующих объектах </vt:lpstr>
      <vt:lpstr>АО «Гидроспецстрой» принимало участие в строительстве</vt:lpstr>
      <vt:lpstr>Объем строительно-монтажных работ по                                        Бизнес-плану общество на 2021 год</vt:lpstr>
      <vt:lpstr>Финансово-экономические показатели  АО «Гидроспецстрой»</vt:lpstr>
      <vt:lpstr>Технический парк машины механизмов и спецтехники             АО «Гидроспецстрой»</vt:lpstr>
      <vt:lpstr>В настоящее время количество специалистов АО «Гидроспецстрой»</vt:lpstr>
      <vt:lpstr>фото галерея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ГИДРОСПЕЦСТРОЙ</dc:title>
  <dc:creator>Пользователь</dc:creator>
  <cp:lastModifiedBy>Пользователь</cp:lastModifiedBy>
  <cp:revision>232</cp:revision>
  <dcterms:created xsi:type="dcterms:W3CDTF">2021-01-21T13:39:59Z</dcterms:created>
  <dcterms:modified xsi:type="dcterms:W3CDTF">2021-01-30T11:42:50Z</dcterms:modified>
</cp:coreProperties>
</file>