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hdphoto1.wdp" ContentType="image/vnd.ms-photo"/>
  <Override PartName="/ppt/media/image4.jpeg" ContentType="image/jpeg"/>
  <Override PartName="/ppt/media/image2.png" ContentType="image/pn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90600262795244"/>
          <c:y val="0.0242534792595595"/>
          <c:w val="0.838445021312053"/>
          <c:h val="0.762532090258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Бажарилган ишлар хажми (ҚҚС сиз)
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70ad47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70ad47"/>
              </a:solidFill>
              <a:ln>
                <a:noFill/>
              </a:ln>
            </c:spPr>
          </c:dPt>
          <c:dLbls>
            <c:numFmt formatCode="#,##0.0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2017 йил</c:v>
                </c:pt>
                <c:pt idx="1">
                  <c:v>2018 йил</c:v>
                </c:pt>
                <c:pt idx="2">
                  <c:v>2019 йил</c:v>
                </c:pt>
                <c:pt idx="3">
                  <c:v>2020 йил </c:v>
                </c:pt>
                <c:pt idx="4">
                  <c:v>2021 йил прогноз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19286</c:v>
                </c:pt>
                <c:pt idx="1">
                  <c:v>51757</c:v>
                </c:pt>
                <c:pt idx="2">
                  <c:v>115129</c:v>
                </c:pt>
                <c:pt idx="3">
                  <c:v>119388</c:v>
                </c:pt>
                <c:pt idx="4">
                  <c:v>125000</c:v>
                </c:pt>
              </c:numCache>
            </c:numRef>
          </c:val>
        </c:ser>
        <c:gapWidth val="247"/>
        <c:overlap val="0"/>
        <c:axId val="56933721"/>
        <c:axId val="47087015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Соф фойда</c:v>
                </c:pt>
              </c:strCache>
            </c:strRef>
          </c:tx>
          <c:spPr>
            <a:solidFill>
              <a:srgbClr val="7030a0"/>
            </a:solidFill>
            <a:ln w="63360">
              <a:solidFill>
                <a:srgbClr val="7030a0"/>
              </a:solidFill>
              <a:round/>
            </a:ln>
          </c:spPr>
          <c:marker>
            <c:symbol val="none"/>
          </c:marker>
          <c:dPt>
            <c:idx val="0"/>
            <c:spPr>
              <a:solidFill>
                <a:srgbClr val="7030a0"/>
              </a:solidFill>
              <a:ln w="63360">
                <a:solidFill>
                  <a:srgbClr val="7030a0"/>
                </a:solidFill>
                <a:round/>
              </a:ln>
            </c:spPr>
          </c:dPt>
          <c:dPt>
            <c:idx val="1"/>
            <c:spPr>
              <a:solidFill>
                <a:srgbClr val="7030a0"/>
              </a:solidFill>
              <a:ln w="63360">
                <a:solidFill>
                  <a:srgbClr val="7030a0"/>
                </a:solidFill>
                <a:round/>
              </a:ln>
            </c:spPr>
          </c:dPt>
          <c:dPt>
            <c:idx val="2"/>
            <c:spPr>
              <a:solidFill>
                <a:srgbClr val="7030a0"/>
              </a:solidFill>
              <a:ln w="63360">
                <a:solidFill>
                  <a:srgbClr val="7030a0"/>
                </a:solidFill>
                <a:round/>
              </a:ln>
            </c:spPr>
          </c:dPt>
          <c:dPt>
            <c:idx val="3"/>
            <c:spPr>
              <a:solidFill>
                <a:srgbClr val="7030a0"/>
              </a:solidFill>
              <a:ln w="63360">
                <a:solidFill>
                  <a:srgbClr val="7030a0"/>
                </a:solidFill>
                <a:round/>
              </a:ln>
            </c:spPr>
          </c:dPt>
          <c:dPt>
            <c:idx val="4"/>
            <c:spPr>
              <a:solidFill>
                <a:srgbClr val="7030a0"/>
              </a:solidFill>
              <a:ln w="63360">
                <a:solidFill>
                  <a:srgbClr val="7030a0"/>
                </a:solidFill>
                <a:round/>
              </a:ln>
            </c:spPr>
          </c:dPt>
          <c:dLbls>
            <c:numFmt formatCode="#,##0.0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2017 йил</c:v>
                </c:pt>
                <c:pt idx="1">
                  <c:v>2018 йил</c:v>
                </c:pt>
                <c:pt idx="2">
                  <c:v>2019 йил</c:v>
                </c:pt>
                <c:pt idx="3">
                  <c:v>2020 йил </c:v>
                </c:pt>
                <c:pt idx="4">
                  <c:v>2021 йил прогноз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419.8</c:v>
                </c:pt>
                <c:pt idx="1">
                  <c:v>854.4</c:v>
                </c:pt>
                <c:pt idx="2">
                  <c:v>2848.8</c:v>
                </c:pt>
                <c:pt idx="3">
                  <c:v>3694</c:v>
                </c:pt>
                <c:pt idx="4">
                  <c:v>3828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4027034"/>
        <c:axId val="39163327"/>
      </c:lineChart>
      <c:catAx>
        <c:axId val="56933721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47087015"/>
        <c:crosses val="autoZero"/>
        <c:auto val="1"/>
        <c:lblAlgn val="ctr"/>
        <c:lblOffset val="100"/>
      </c:catAx>
      <c:valAx>
        <c:axId val="4708701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56933721"/>
        <c:crosses val="max"/>
      </c:valAx>
      <c:catAx>
        <c:axId val="34027034"/>
        <c:scaling>
          <c:orientation val="minMax"/>
        </c:scaling>
        <c:delete val="1"/>
        <c:axPos val="t"/>
        <c:numFmt formatCode="[$-419]DD/MM/YYYY" sourceLinked="1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39163327"/>
        <c:crosses val="autoZero"/>
        <c:auto val="1"/>
        <c:lblAlgn val="ctr"/>
        <c:lblOffset val="100"/>
      </c:catAx>
      <c:valAx>
        <c:axId val="39163327"/>
        <c:scaling>
          <c:orientation val="minMax"/>
        </c:scaling>
        <c:delete val="0"/>
        <c:axPos val="r"/>
        <c:numFmt formatCode="#,##0.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800" spc="-1" strike="noStrike">
                <a:solidFill>
                  <a:srgbClr val="595959"/>
                </a:solidFill>
                <a:latin typeface="Times New Roman"/>
              </a:defRPr>
            </a:pPr>
          </a:p>
        </c:txPr>
        <c:crossAx val="34027034"/>
        <c:crosses val="autoZero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86228960671037"/>
          <c:w val="0.856281729138055"/>
          <c:h val="0.10915141373180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595959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563608243714707"/>
          <c:y val="0.0930426329676434"/>
          <c:w val="0.918246232420962"/>
          <c:h val="0.785585335370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Штат бирликлари сони (нафар)</c:v>
                </c:pt>
              </c:strCache>
            </c:strRef>
          </c:tx>
          <c:spPr>
            <a:solidFill>
              <a:srgbClr val="c5e0b4"/>
            </a:solidFill>
            <a:ln w="57240">
              <a:solidFill>
                <a:srgbClr val="5b9bd5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c5e0b4"/>
              </a:solidFill>
              <a:ln w="57240">
                <a:solidFill>
                  <a:srgbClr val="5b9bd5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c5e0b4"/>
              </a:solidFill>
              <a:ln w="57240">
                <a:solidFill>
                  <a:srgbClr val="5b9bd5"/>
                </a:solidFill>
                <a:round/>
              </a:ln>
            </c:spPr>
          </c:dPt>
          <c:dPt>
            <c:idx val="2"/>
            <c:invertIfNegative val="0"/>
            <c:spPr>
              <a:solidFill>
                <a:srgbClr val="c5e0b4"/>
              </a:solidFill>
              <a:ln w="57240">
                <a:solidFill>
                  <a:srgbClr val="5b9bd5"/>
                </a:solidFill>
                <a:round/>
              </a:ln>
            </c:spPr>
          </c:dPt>
          <c:dPt>
            <c:idx val="3"/>
            <c:invertIfNegative val="0"/>
            <c:spPr>
              <a:solidFill>
                <a:srgbClr val="c5e0b4"/>
              </a:solidFill>
              <a:ln w="57240">
                <a:solidFill>
                  <a:srgbClr val="5b9bd5"/>
                </a:solidFill>
                <a:round/>
              </a:ln>
            </c:spPr>
          </c:dPt>
          <c:dPt>
            <c:idx val="4"/>
            <c:invertIfNegative val="0"/>
            <c:spPr>
              <a:solidFill>
                <a:srgbClr val="c5e0b4"/>
              </a:solidFill>
              <a:ln w="57240">
                <a:solidFill>
                  <a:srgbClr val="5b9bd5"/>
                </a:solidFill>
                <a:round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2017 йил</c:v>
                </c:pt>
                <c:pt idx="1">
                  <c:v>2018 йил</c:v>
                </c:pt>
                <c:pt idx="2">
                  <c:v>2019 йил</c:v>
                </c:pt>
                <c:pt idx="3">
                  <c:v>2020 йил</c:v>
                </c:pt>
                <c:pt idx="4">
                  <c:v>2021 йил прогноз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395</c:v>
                </c:pt>
                <c:pt idx="1">
                  <c:v>477</c:v>
                </c:pt>
                <c:pt idx="2">
                  <c:v>740</c:v>
                </c:pt>
                <c:pt idx="3">
                  <c:v>998</c:v>
                </c:pt>
                <c:pt idx="4">
                  <c:v>1025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Ўртача ойлик иш ҳақи (минг.сўм)</c:v>
                </c:pt>
              </c:strCache>
            </c:strRef>
          </c:tx>
          <c:spPr>
            <a:solidFill>
              <a:srgbClr val="deebf7"/>
            </a:solidFill>
            <a:ln w="57240">
              <a:solidFill>
                <a:srgbClr val="ed7d31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deebf7"/>
              </a:solidFill>
              <a:ln w="57240">
                <a:solidFill>
                  <a:srgbClr val="ed7d31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deebf7"/>
              </a:solidFill>
              <a:ln w="57240">
                <a:solidFill>
                  <a:srgbClr val="ed7d31"/>
                </a:solidFill>
                <a:round/>
              </a:ln>
            </c:spPr>
          </c:dPt>
          <c:dPt>
            <c:idx val="2"/>
            <c:invertIfNegative val="0"/>
            <c:spPr>
              <a:solidFill>
                <a:srgbClr val="deebf7"/>
              </a:solidFill>
              <a:ln w="57240">
                <a:solidFill>
                  <a:srgbClr val="ed7d31"/>
                </a:solidFill>
                <a:round/>
              </a:ln>
            </c:spPr>
          </c:dPt>
          <c:dPt>
            <c:idx val="3"/>
            <c:invertIfNegative val="0"/>
            <c:spPr>
              <a:solidFill>
                <a:srgbClr val="deebf7"/>
              </a:solidFill>
              <a:ln w="57240">
                <a:solidFill>
                  <a:srgbClr val="ed7d31"/>
                </a:solidFill>
                <a:round/>
              </a:ln>
            </c:spPr>
          </c:dPt>
          <c:dPt>
            <c:idx val="4"/>
            <c:invertIfNegative val="0"/>
            <c:spPr>
              <a:solidFill>
                <a:srgbClr val="deebf7"/>
              </a:solidFill>
              <a:ln w="57240">
                <a:solidFill>
                  <a:srgbClr val="ed7d31"/>
                </a:solidFill>
                <a:round/>
              </a:ln>
            </c:spPr>
          </c:dPt>
          <c:dLbls>
            <c:numFmt formatCode="#,##0.0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2017 йил</c:v>
                </c:pt>
                <c:pt idx="1">
                  <c:v>2018 йил</c:v>
                </c:pt>
                <c:pt idx="2">
                  <c:v>2019 йил</c:v>
                </c:pt>
                <c:pt idx="3">
                  <c:v>2020 йил</c:v>
                </c:pt>
                <c:pt idx="4">
                  <c:v>2021 йил прогноз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1182</c:v>
                </c:pt>
                <c:pt idx="1">
                  <c:v>2128</c:v>
                </c:pt>
                <c:pt idx="2">
                  <c:v>3068</c:v>
                </c:pt>
                <c:pt idx="3">
                  <c:v>3320</c:v>
                </c:pt>
                <c:pt idx="4">
                  <c:v>3850</c:v>
                </c:pt>
              </c:numCache>
            </c:numRef>
          </c:val>
        </c:ser>
        <c:gapWidth val="150"/>
        <c:overlap val="0"/>
        <c:axId val="81169722"/>
        <c:axId val="6181726"/>
      </c:barChart>
      <c:catAx>
        <c:axId val="81169722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6181726"/>
        <c:crosses val="autoZero"/>
        <c:auto val="1"/>
        <c:lblAlgn val="ctr"/>
        <c:lblOffset val="100"/>
      </c:catAx>
      <c:valAx>
        <c:axId val="618172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81169722"/>
        <c:crosses val="autoZero"/>
      </c:valAx>
      <c:spPr>
        <a:noFill/>
        <a:ln w="25560">
          <a:solidFill>
            <a:srgbClr val="deebf7"/>
          </a:solidFill>
          <a:round/>
        </a:ln>
      </c:spPr>
    </c:plotArea>
    <c:legend>
      <c:legendPos val="b"/>
      <c:layout>
        <c:manualLayout>
          <c:xMode val="edge"/>
          <c:yMode val="edge"/>
          <c:x val="0.107988400969037"/>
          <c:y val="0.0746546116203428"/>
          <c:w val="0.812661003293799"/>
          <c:h val="0.057008094527786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Times New Roman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view3D>
      <c:rotX val="15"/>
      <c:rotY val="20"/>
      <c:rAngAx val="1"/>
      <c:perspective val="30"/>
    </c:view3D>
    <c:floor>
      <c:spPr>
        <a:solidFill>
          <a:srgbClr val="ffffff">
            <a:alpha val="27000"/>
          </a:srgbClr>
        </a:solidFill>
        <a:ln w="6480">
          <a:noFill/>
        </a:ln>
      </c:spPr>
    </c:floor>
    <c:sideWall>
      <c:spPr>
        <a:noFill/>
        <a:ln w="6480">
          <a:noFill/>
        </a:ln>
      </c:spPr>
    </c:sideWall>
    <c:backWall>
      <c:spPr>
        <a:noFill/>
        <a:ln w="6480">
          <a:noFill/>
        </a:ln>
      </c:spPr>
    </c:backWall>
    <c:plotArea>
      <c:layout>
        <c:manualLayout>
          <c:layoutTarget val="inner"/>
          <c:xMode val="edge"/>
          <c:yMode val="edge"/>
          <c:x val="0.249589875790954"/>
          <c:y val="0.0353146575668598"/>
          <c:w val="0.750332005312085"/>
          <c:h val="0.85374176652646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solidFill>
                <a:srgbClr val="2e75b6"/>
              </a:solidFill>
            </a:ln>
          </c:spPr>
          <c:invertIfNegative val="0"/>
          <c:dPt>
            <c:idx val="0"/>
            <c:invertIfNegative val="0"/>
            <c:spPr>
              <a:solidFill>
                <a:srgbClr val="5b9bd5"/>
              </a:solidFill>
              <a:ln>
                <a:solidFill>
                  <a:srgbClr val="2e75b6"/>
                </a:solidFill>
              </a:ln>
            </c:spPr>
          </c:dPt>
          <c:dPt>
            <c:idx val="1"/>
            <c:invertIfNegative val="0"/>
            <c:spPr>
              <a:solidFill>
                <a:srgbClr val="5b9bd5"/>
              </a:solidFill>
              <a:ln>
                <a:solidFill>
                  <a:srgbClr val="2e75b6"/>
                </a:solidFill>
              </a:ln>
            </c:spPr>
          </c:dPt>
          <c:dPt>
            <c:idx val="2"/>
            <c:invertIfNegative val="0"/>
            <c:spPr>
              <a:solidFill>
                <a:srgbClr val="5b9bd5"/>
              </a:solidFill>
              <a:ln>
                <a:solidFill>
                  <a:srgbClr val="2e75b6"/>
                </a:solidFill>
              </a:ln>
            </c:spPr>
          </c:dPt>
          <c:dPt>
            <c:idx val="3"/>
            <c:invertIfNegative val="0"/>
            <c:spPr>
              <a:solidFill>
                <a:srgbClr val="5b9bd5"/>
              </a:solidFill>
              <a:ln>
                <a:solidFill>
                  <a:srgbClr val="2e75b6"/>
                </a:solidFill>
              </a:ln>
            </c:spPr>
          </c:dPt>
          <c:dLbls>
            <c:numFmt formatCode="0.0" sourceLinked="1"/>
            <c:dLbl>
              <c:idx val="0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206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206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206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2060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2000" spc="-1" strike="noStrike">
                    <a:solidFill>
                      <a:srgbClr val="002060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4"/>
                <c:pt idx="0">
                  <c:v>2017 йил</c:v>
                </c:pt>
                <c:pt idx="1">
                  <c:v>2018 йил</c:v>
                </c:pt>
                <c:pt idx="2">
                  <c:v>2019 йил </c:v>
                </c:pt>
                <c:pt idx="3">
                  <c:v>2020 йил 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37.6</c:v>
                </c:pt>
                <c:pt idx="1">
                  <c:v>1159</c:v>
                </c:pt>
                <c:pt idx="2">
                  <c:v>842</c:v>
                </c:pt>
                <c:pt idx="3">
                  <c:v>497</c:v>
                </c:pt>
              </c:numCache>
            </c:numRef>
          </c:val>
        </c:ser>
        <c:gapWidth val="150"/>
        <c:shape val="box"/>
        <c:axId val="94772636"/>
        <c:axId val="25882934"/>
        <c:axId val="0"/>
      </c:bar3DChart>
      <c:catAx>
        <c:axId val="94772636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2060"/>
                </a:solidFill>
                <a:latin typeface="Calibri"/>
              </a:defRPr>
            </a:pPr>
          </a:p>
        </c:txPr>
        <c:crossAx val="25882934"/>
        <c:crosses val="autoZero"/>
        <c:auto val="1"/>
        <c:lblAlgn val="ctr"/>
        <c:lblOffset val="100"/>
      </c:catAx>
      <c:valAx>
        <c:axId val="25882934"/>
        <c:scaling>
          <c:orientation val="minMax"/>
        </c:scaling>
        <c:delete val="0"/>
        <c:axPos val="l"/>
        <c:majorGridlines>
          <c:spPr>
            <a:ln w="9360">
              <a:solidFill>
                <a:srgbClr val="f2f2f2"/>
              </a:solidFill>
              <a:round/>
            </a:ln>
          </c:spPr>
        </c:majorGridlines>
        <c:numFmt formatCode="0.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2400" spc="-1" strike="noStrike">
                <a:solidFill>
                  <a:srgbClr val="002060"/>
                </a:solidFill>
                <a:latin typeface="Calibri"/>
              </a:defRPr>
            </a:pPr>
          </a:p>
        </c:txPr>
        <c:crossAx val="94772636"/>
        <c:crosses val="autoZero"/>
      </c:valAx>
    </c:plotArea>
    <c:plotVisOnly val="1"/>
    <c:dispBlanksAs val="gap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E1AE1-0822-4DED-86B5-F6D4A54E975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D6470C-93F2-4011-97A3-8C57E4DFE950}" type="pres">
      <dgm:prSet presAssocID="{344E1AE1-0822-4DED-86B5-F6D4A54E9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44100-3F6C-4E37-9F80-1E0969F2A0C9}" type="presOf" srcId="{344E1AE1-0822-4DED-86B5-F6D4A54E9750}" destId="{F9D6470C-93F2-4011-97A3-8C57E4DFE9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E1AE1-0822-4DED-86B5-F6D4A54E975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D6470C-93F2-4011-97A3-8C57E4DFE950}" type="pres">
      <dgm:prSet presAssocID="{344E1AE1-0822-4DED-86B5-F6D4A54E9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3F2B5-4787-4F9D-BBA2-D6D400F7748B}" type="presOf" srcId="{344E1AE1-0822-4DED-86B5-F6D4A54E9750}" destId="{F9D6470C-93F2-4011-97A3-8C57E4DFE9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C54D1-E12A-4E69-BA4A-58625945AC97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3F220F-5A3E-4292-90BC-766D8C9EC8A6}">
      <dgm:prSet phldrT="[Текст]" custT="1"/>
      <dgm:spPr/>
      <dgm:t>
        <a:bodyPr/>
        <a:lstStyle/>
        <a:p>
          <a:r>
            <a:rPr lang="uz-Cyrl-UZ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5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C23A2-117A-4E33-879E-9FC001FA3417}" type="parTrans" cxnId="{5172BC8F-58BB-4E0D-8822-32A65154D59F}">
      <dgm:prSet/>
      <dgm:spPr/>
      <dgm:t>
        <a:bodyPr/>
        <a:lstStyle/>
        <a:p>
          <a:endParaRPr lang="ru-RU"/>
        </a:p>
      </dgm:t>
    </dgm:pt>
    <dgm:pt modelId="{CD54FEDE-12EF-4FFE-A8CF-62ECCF6579C9}" type="sibTrans" cxnId="{5172BC8F-58BB-4E0D-8822-32A65154D59F}">
      <dgm:prSet/>
      <dgm:spPr/>
      <dgm:t>
        <a:bodyPr/>
        <a:lstStyle/>
        <a:p>
          <a:endParaRPr lang="ru-RU"/>
        </a:p>
      </dgm:t>
    </dgm:pt>
    <dgm:pt modelId="{53723AFD-61C5-4294-BF34-BEDC933B6FA5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“Шарғункўмир”АЖ – 3 200,0 млн. сўм;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662E8-A5A7-4BE3-BBD2-C14EAF91EBEB}" type="parTrans" cxnId="{40F9E082-AE46-42E4-941D-F0D182AF5A69}">
      <dgm:prSet/>
      <dgm:spPr/>
      <dgm:t>
        <a:bodyPr/>
        <a:lstStyle/>
        <a:p>
          <a:endParaRPr lang="ru-RU"/>
        </a:p>
      </dgm:t>
    </dgm:pt>
    <dgm:pt modelId="{B35E290A-A28E-4A0B-8D1E-9780E763EBC2}" type="sibTrans" cxnId="{40F9E082-AE46-42E4-941D-F0D182AF5A69}">
      <dgm:prSet/>
      <dgm:spPr/>
      <dgm:t>
        <a:bodyPr/>
        <a:lstStyle/>
        <a:p>
          <a:endParaRPr lang="ru-RU"/>
        </a:p>
      </dgm:t>
    </dgm:pt>
    <dgm:pt modelId="{221B64B1-4F88-469B-8A14-CA5C520DD61A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“Камчик автойул” ДУК - 350,0 млн. сум;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63284-69CE-4F94-AC54-B902579C2551}" type="parTrans" cxnId="{1F1D057D-F45D-4BAD-B637-8986A5B572B3}">
      <dgm:prSet/>
      <dgm:spPr/>
      <dgm:t>
        <a:bodyPr/>
        <a:lstStyle/>
        <a:p>
          <a:endParaRPr lang="ru-RU"/>
        </a:p>
      </dgm:t>
    </dgm:pt>
    <dgm:pt modelId="{2CAA312B-E6A5-4C2E-9FDE-F72684A5E937}" type="sibTrans" cxnId="{1F1D057D-F45D-4BAD-B637-8986A5B572B3}">
      <dgm:prSet/>
      <dgm:spPr/>
      <dgm:t>
        <a:bodyPr/>
        <a:lstStyle/>
        <a:p>
          <a:endParaRPr lang="ru-RU"/>
        </a:p>
      </dgm:t>
    </dgm:pt>
    <dgm:pt modelId="{D07A0A3D-C06A-45C3-81FC-1E4143289E23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AISBG</a:t>
          </a:r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ШК - 242,0 млн. сўм.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23C04-70A3-49BA-BA7C-6341C98A3FD5}" type="parTrans" cxnId="{0874342C-F60F-4051-B382-7007DB8C97BD}">
      <dgm:prSet/>
      <dgm:spPr/>
      <dgm:t>
        <a:bodyPr/>
        <a:lstStyle/>
        <a:p>
          <a:endParaRPr lang="ru-RU"/>
        </a:p>
      </dgm:t>
    </dgm:pt>
    <dgm:pt modelId="{FDC6C5A7-E5F0-429A-8F83-CB128CAFF373}" type="sibTrans" cxnId="{0874342C-F60F-4051-B382-7007DB8C97BD}">
      <dgm:prSet/>
      <dgm:spPr/>
      <dgm:t>
        <a:bodyPr/>
        <a:lstStyle/>
        <a:p>
          <a:endParaRPr lang="ru-RU"/>
        </a:p>
      </dgm:t>
    </dgm:pt>
    <dgm:pt modelId="{5E14BE4C-A28F-4CDC-8093-FEF3304D190C}">
      <dgm:prSet phldrT="[Текст]" custT="1"/>
      <dgm:spPr/>
      <dgm:t>
        <a:bodyPr/>
        <a:lstStyle/>
        <a:p>
          <a:r>
            <a:rPr lang="uz-Cyrl-U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Жами 3 792,0 млн. сўм ундирилган.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B054F-6609-454C-8B4A-F01270CDBB64}" type="parTrans" cxnId="{6E56C053-B392-425B-8B23-074468B80372}">
      <dgm:prSet/>
      <dgm:spPr/>
      <dgm:t>
        <a:bodyPr/>
        <a:lstStyle/>
        <a:p>
          <a:endParaRPr lang="ru-RU"/>
        </a:p>
      </dgm:t>
    </dgm:pt>
    <dgm:pt modelId="{1FD4819C-3B60-499A-9362-3D33C8BEE697}" type="sibTrans" cxnId="{6E56C053-B392-425B-8B23-074468B80372}">
      <dgm:prSet/>
      <dgm:spPr/>
      <dgm:t>
        <a:bodyPr/>
        <a:lstStyle/>
        <a:p>
          <a:endParaRPr lang="ru-RU"/>
        </a:p>
      </dgm:t>
    </dgm:pt>
    <dgm:pt modelId="{C9F44868-5F66-44DC-A96F-CE9D4F53BE93}">
      <dgm:prSet phldrT="[Текст]" custT="1"/>
      <dgm:spPr/>
      <dgm:t>
        <a:bodyPr/>
        <a:lstStyle/>
        <a:p>
          <a:r>
            <a:rPr lang="uz-Cyrl-UZ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r>
            <a:rPr lang="uz-Cyrl-UZ" sz="5800" dirty="0" smtClean="0"/>
            <a:t> </a:t>
          </a:r>
          <a:endParaRPr lang="ru-RU" sz="5800" dirty="0"/>
        </a:p>
      </dgm:t>
    </dgm:pt>
    <dgm:pt modelId="{189DBA51-F52B-45BA-A7F6-20C111C9049B}" type="sibTrans" cxnId="{AA474433-6D00-4AFA-A562-C212417FA496}">
      <dgm:prSet/>
      <dgm:spPr/>
      <dgm:t>
        <a:bodyPr/>
        <a:lstStyle/>
        <a:p>
          <a:endParaRPr lang="ru-RU"/>
        </a:p>
      </dgm:t>
    </dgm:pt>
    <dgm:pt modelId="{C53DA752-0F98-499D-8A9D-FCFDC3B98C5A}" type="parTrans" cxnId="{AA474433-6D00-4AFA-A562-C212417FA496}">
      <dgm:prSet/>
      <dgm:spPr/>
      <dgm:t>
        <a:bodyPr/>
        <a:lstStyle/>
        <a:p>
          <a:endParaRPr lang="ru-RU"/>
        </a:p>
      </dgm:t>
    </dgm:pt>
    <dgm:pt modelId="{24F22305-B4AE-4E54-B07A-78A3E8E3F70D}">
      <dgm:prSet phldrT="[Текст]" custT="1"/>
      <dgm:spPr/>
      <dgm:t>
        <a:bodyPr/>
        <a:lstStyle/>
        <a:p>
          <a:r>
            <a:rPr lang="uz-Cyrl-UZ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Жами 2 922,0 млн. сўм ундирилган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60E4A-8E7C-4ECD-B942-346CB10E584F}" type="sibTrans" cxnId="{9416BBF1-E0CC-45D8-9004-2087ECB33521}">
      <dgm:prSet/>
      <dgm:spPr/>
      <dgm:t>
        <a:bodyPr/>
        <a:lstStyle/>
        <a:p>
          <a:endParaRPr lang="ru-RU"/>
        </a:p>
      </dgm:t>
    </dgm:pt>
    <dgm:pt modelId="{971E14B9-995F-41AA-BA04-EAC20177DC2D}" type="parTrans" cxnId="{9416BBF1-E0CC-45D8-9004-2087ECB33521}">
      <dgm:prSet/>
      <dgm:spPr/>
      <dgm:t>
        <a:bodyPr/>
        <a:lstStyle/>
        <a:p>
          <a:endParaRPr lang="ru-RU"/>
        </a:p>
      </dgm:t>
    </dgm:pt>
    <dgm:pt modelId="{3A34E238-FC0A-4F98-909C-63DD25DECDBC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Молия Вазирлиги ҳузуридаги йўл жамғармаси -70,5 </a:t>
          </a:r>
          <a:r>
            <a:rPr lang="uz-Cyrl-U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сўм                       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9EC9A-3C16-4792-A492-38B4F0135CF1}" type="sibTrans" cxnId="{9844E6D2-2645-4315-894F-FFF2F052F12C}">
      <dgm:prSet/>
      <dgm:spPr/>
      <dgm:t>
        <a:bodyPr/>
        <a:lstStyle/>
        <a:p>
          <a:endParaRPr lang="ru-RU"/>
        </a:p>
      </dgm:t>
    </dgm:pt>
    <dgm:pt modelId="{814CC182-1727-464D-801D-D3E7023105D8}" type="parTrans" cxnId="{9844E6D2-2645-4315-894F-FFF2F052F12C}">
      <dgm:prSet/>
      <dgm:spPr/>
      <dgm:t>
        <a:bodyPr/>
        <a:lstStyle/>
        <a:p>
          <a:endParaRPr lang="ru-RU"/>
        </a:p>
      </dgm:t>
    </dgm:pt>
    <dgm:pt modelId="{52B2E79F-D90F-4DA3-8CE3-0313CED5E564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“Муборак ИЭМ” АЖ - 175,5 млн. сўм;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B4924-9E1A-4B20-914A-80FA1FFDF472}" type="sibTrans" cxnId="{ADB1FAB4-5F61-40AE-BD33-9C12663BC2C6}">
      <dgm:prSet/>
      <dgm:spPr/>
      <dgm:t>
        <a:bodyPr/>
        <a:lstStyle/>
        <a:p>
          <a:endParaRPr lang="ru-RU"/>
        </a:p>
      </dgm:t>
    </dgm:pt>
    <dgm:pt modelId="{FBA19C50-6232-45E9-B52D-B6DE305C1E28}" type="parTrans" cxnId="{ADB1FAB4-5F61-40AE-BD33-9C12663BC2C6}">
      <dgm:prSet/>
      <dgm:spPr/>
      <dgm:t>
        <a:bodyPr/>
        <a:lstStyle/>
        <a:p>
          <a:endParaRPr lang="ru-RU"/>
        </a:p>
      </dgm:t>
    </dgm:pt>
    <dgm:pt modelId="{0D1338FB-49A8-487C-AD8A-B6C8FDA3F932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“Камчик автойул”ДУК -1 950,0 млн сўм;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93DC8-A35F-4E30-A502-CCCA42C3EB50}" type="sibTrans" cxnId="{18713C38-63CA-4259-9129-F5B19F713384}">
      <dgm:prSet/>
      <dgm:spPr/>
      <dgm:t>
        <a:bodyPr/>
        <a:lstStyle/>
        <a:p>
          <a:endParaRPr lang="ru-RU"/>
        </a:p>
      </dgm:t>
    </dgm:pt>
    <dgm:pt modelId="{A4FAC021-F52A-4DCE-BCD7-D8114F4B855B}" type="parTrans" cxnId="{18713C38-63CA-4259-9129-F5B19F713384}">
      <dgm:prSet/>
      <dgm:spPr/>
      <dgm:t>
        <a:bodyPr/>
        <a:lstStyle/>
        <a:p>
          <a:endParaRPr lang="ru-RU"/>
        </a:p>
      </dgm:t>
    </dgm:pt>
    <dgm:pt modelId="{3FE2F5D3-ABF3-477C-86E1-2043A0F2FFDB}">
      <dgm:prSet phldrT="[Текст]" custT="1"/>
      <dgm:spPr/>
      <dgm:t>
        <a:bodyPr/>
        <a:lstStyle/>
        <a:p>
          <a:r>
            <a:rPr lang="uz-Cyrl-U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“Шарғункўмир”АЖ - 726,0 млн. сўм;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47CB8-AB06-4F0C-9B4D-920B31BCDFF6}" type="sibTrans" cxnId="{89D9E979-81D4-4856-9A7D-BEA30F701C82}">
      <dgm:prSet/>
      <dgm:spPr/>
      <dgm:t>
        <a:bodyPr/>
        <a:lstStyle/>
        <a:p>
          <a:endParaRPr lang="ru-RU"/>
        </a:p>
      </dgm:t>
    </dgm:pt>
    <dgm:pt modelId="{B108F5A4-D722-4EF4-A2AB-A1826C63BAAF}" type="parTrans" cxnId="{89D9E979-81D4-4856-9A7D-BEA30F701C82}">
      <dgm:prSet/>
      <dgm:spPr/>
      <dgm:t>
        <a:bodyPr/>
        <a:lstStyle/>
        <a:p>
          <a:endParaRPr lang="ru-RU"/>
        </a:p>
      </dgm:t>
    </dgm:pt>
    <dgm:pt modelId="{929150AB-45AB-45F2-9895-53CE96C7C234}" type="pres">
      <dgm:prSet presAssocID="{11BC54D1-E12A-4E69-BA4A-58625945AC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76F4F-55E5-4CD3-831C-31E073F0E116}" type="pres">
      <dgm:prSet presAssocID="{9F3F220F-5A3E-4292-90BC-766D8C9EC8A6}" presName="composite" presStyleCnt="0"/>
      <dgm:spPr/>
      <dgm:t>
        <a:bodyPr/>
        <a:lstStyle/>
        <a:p>
          <a:endParaRPr lang="ru-RU"/>
        </a:p>
      </dgm:t>
    </dgm:pt>
    <dgm:pt modelId="{2FC8420F-5701-456B-922A-CC3AF235DF1D}" type="pres">
      <dgm:prSet presAssocID="{9F3F220F-5A3E-4292-90BC-766D8C9EC8A6}" presName="parTx" presStyleLbl="alignNode1" presStyleIdx="0" presStyleCnt="2" custScaleX="112628" custScaleY="61717" custLinFactY="-10942" custLinFactNeighborX="207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B454-182F-47E0-B123-86BC95D5EC19}" type="pres">
      <dgm:prSet presAssocID="{9F3F220F-5A3E-4292-90BC-766D8C9EC8A6}" presName="desTx" presStyleLbl="alignAccFollowNode1" presStyleIdx="0" presStyleCnt="2" custAng="10800000" custFlipVert="1" custScaleX="110251" custScaleY="97007" custLinFactNeighborX="2962" custLinFactNeighborY="-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26EEF-3B6D-4B20-B58F-98AC2F5E1089}" type="pres">
      <dgm:prSet presAssocID="{CD54FEDE-12EF-4FFE-A8CF-62ECCF6579C9}" presName="space" presStyleCnt="0"/>
      <dgm:spPr/>
      <dgm:t>
        <a:bodyPr/>
        <a:lstStyle/>
        <a:p>
          <a:endParaRPr lang="ru-RU"/>
        </a:p>
      </dgm:t>
    </dgm:pt>
    <dgm:pt modelId="{C076ED51-20C3-416E-8021-41F55EDD4911}" type="pres">
      <dgm:prSet presAssocID="{C9F44868-5F66-44DC-A96F-CE9D4F53BE93}" presName="composite" presStyleCnt="0"/>
      <dgm:spPr/>
      <dgm:t>
        <a:bodyPr/>
        <a:lstStyle/>
        <a:p>
          <a:endParaRPr lang="ru-RU"/>
        </a:p>
      </dgm:t>
    </dgm:pt>
    <dgm:pt modelId="{E57BA198-A1C6-4E77-A449-B98B13BBA1FE}" type="pres">
      <dgm:prSet presAssocID="{C9F44868-5F66-44DC-A96F-CE9D4F53BE93}" presName="parTx" presStyleLbl="alignNode1" presStyleIdx="1" presStyleCnt="2" custScaleX="107521" custScaleY="60807" custLinFactY="-61651" custLinFactNeighborX="-31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2B5D8-BB8A-40BC-B4FB-B00AF1AFBB7A}" type="pres">
      <dgm:prSet presAssocID="{C9F44868-5F66-44DC-A96F-CE9D4F53BE93}" presName="desTx" presStyleLbl="alignAccFollowNode1" presStyleIdx="1" presStyleCnt="2" custScaleX="104613" custScaleY="98535" custLinFactNeighborX="-3103" custLinFactNeighborY="-1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260A2-BA0B-49D2-9850-628C42B55589}" type="presOf" srcId="{0D1338FB-49A8-487C-AD8A-B6C8FDA3F932}" destId="{7739B454-182F-47E0-B123-86BC95D5EC19}" srcOrd="0" destOrd="1" presId="urn:microsoft.com/office/officeart/2005/8/layout/hList1"/>
    <dgm:cxn modelId="{2F832807-DB1C-4F5A-A5B1-BA9CECFBF8D5}" type="presOf" srcId="{9F3F220F-5A3E-4292-90BC-766D8C9EC8A6}" destId="{2FC8420F-5701-456B-922A-CC3AF235DF1D}" srcOrd="0" destOrd="0" presId="urn:microsoft.com/office/officeart/2005/8/layout/hList1"/>
    <dgm:cxn modelId="{9844E6D2-2645-4315-894F-FFF2F052F12C}" srcId="{9F3F220F-5A3E-4292-90BC-766D8C9EC8A6}" destId="{3A34E238-FC0A-4F98-909C-63DD25DECDBC}" srcOrd="3" destOrd="0" parTransId="{814CC182-1727-464D-801D-D3E7023105D8}" sibTransId="{5B49EC9A-3C16-4792-A492-38B4F0135CF1}"/>
    <dgm:cxn modelId="{69FC3CEB-26D9-4878-AD5A-7B0AADD93193}" type="presOf" srcId="{24F22305-B4AE-4E54-B07A-78A3E8E3F70D}" destId="{7739B454-182F-47E0-B123-86BC95D5EC19}" srcOrd="0" destOrd="4" presId="urn:microsoft.com/office/officeart/2005/8/layout/hList1"/>
    <dgm:cxn modelId="{0874342C-F60F-4051-B382-7007DB8C97BD}" srcId="{C9F44868-5F66-44DC-A96F-CE9D4F53BE93}" destId="{D07A0A3D-C06A-45C3-81FC-1E4143289E23}" srcOrd="2" destOrd="0" parTransId="{44023C04-70A3-49BA-BA7C-6341C98A3FD5}" sibTransId="{FDC6C5A7-E5F0-429A-8F83-CB128CAFF373}"/>
    <dgm:cxn modelId="{3F11F518-7BB9-480D-B47E-D89CB15BDDFD}" type="presOf" srcId="{53723AFD-61C5-4294-BF34-BEDC933B6FA5}" destId="{BBB2B5D8-BB8A-40BC-B4FB-B00AF1AFBB7A}" srcOrd="0" destOrd="0" presId="urn:microsoft.com/office/officeart/2005/8/layout/hList1"/>
    <dgm:cxn modelId="{6E56C053-B392-425B-8B23-074468B80372}" srcId="{C9F44868-5F66-44DC-A96F-CE9D4F53BE93}" destId="{5E14BE4C-A28F-4CDC-8093-FEF3304D190C}" srcOrd="3" destOrd="0" parTransId="{048B054F-6609-454C-8B4A-F01270CDBB64}" sibTransId="{1FD4819C-3B60-499A-9362-3D33C8BEE697}"/>
    <dgm:cxn modelId="{74473BEE-740A-434A-906F-35CCCC347F17}" type="presOf" srcId="{221B64B1-4F88-469B-8A14-CA5C520DD61A}" destId="{BBB2B5D8-BB8A-40BC-B4FB-B00AF1AFBB7A}" srcOrd="0" destOrd="1" presId="urn:microsoft.com/office/officeart/2005/8/layout/hList1"/>
    <dgm:cxn modelId="{1F1D057D-F45D-4BAD-B637-8986A5B572B3}" srcId="{C9F44868-5F66-44DC-A96F-CE9D4F53BE93}" destId="{221B64B1-4F88-469B-8A14-CA5C520DD61A}" srcOrd="1" destOrd="0" parTransId="{D8963284-69CE-4F94-AC54-B902579C2551}" sibTransId="{2CAA312B-E6A5-4C2E-9FDE-F72684A5E937}"/>
    <dgm:cxn modelId="{18713C38-63CA-4259-9129-F5B19F713384}" srcId="{9F3F220F-5A3E-4292-90BC-766D8C9EC8A6}" destId="{0D1338FB-49A8-487C-AD8A-B6C8FDA3F932}" srcOrd="1" destOrd="0" parTransId="{A4FAC021-F52A-4DCE-BCD7-D8114F4B855B}" sibTransId="{CD993DC8-A35F-4E30-A502-CCCA42C3EB50}"/>
    <dgm:cxn modelId="{FE1F914E-4A9D-4208-B5B8-5353E2446555}" type="presOf" srcId="{D07A0A3D-C06A-45C3-81FC-1E4143289E23}" destId="{BBB2B5D8-BB8A-40BC-B4FB-B00AF1AFBB7A}" srcOrd="0" destOrd="2" presId="urn:microsoft.com/office/officeart/2005/8/layout/hList1"/>
    <dgm:cxn modelId="{6DB8A132-7FF8-467D-9AA6-5A9C9E4424A2}" type="presOf" srcId="{11BC54D1-E12A-4E69-BA4A-58625945AC97}" destId="{929150AB-45AB-45F2-9895-53CE96C7C234}" srcOrd="0" destOrd="0" presId="urn:microsoft.com/office/officeart/2005/8/layout/hList1"/>
    <dgm:cxn modelId="{F55500F1-EDC8-48A5-893A-6E78F70AFC6E}" type="presOf" srcId="{5E14BE4C-A28F-4CDC-8093-FEF3304D190C}" destId="{BBB2B5D8-BB8A-40BC-B4FB-B00AF1AFBB7A}" srcOrd="0" destOrd="3" presId="urn:microsoft.com/office/officeart/2005/8/layout/hList1"/>
    <dgm:cxn modelId="{36BB62AA-1047-493A-A455-7B56C5900FBC}" type="presOf" srcId="{C9F44868-5F66-44DC-A96F-CE9D4F53BE93}" destId="{E57BA198-A1C6-4E77-A449-B98B13BBA1FE}" srcOrd="0" destOrd="0" presId="urn:microsoft.com/office/officeart/2005/8/layout/hList1"/>
    <dgm:cxn modelId="{AA474433-6D00-4AFA-A562-C212417FA496}" srcId="{11BC54D1-E12A-4E69-BA4A-58625945AC97}" destId="{C9F44868-5F66-44DC-A96F-CE9D4F53BE93}" srcOrd="1" destOrd="0" parTransId="{C53DA752-0F98-499D-8A9D-FCFDC3B98C5A}" sibTransId="{189DBA51-F52B-45BA-A7F6-20C111C9049B}"/>
    <dgm:cxn modelId="{40F9E082-AE46-42E4-941D-F0D182AF5A69}" srcId="{C9F44868-5F66-44DC-A96F-CE9D4F53BE93}" destId="{53723AFD-61C5-4294-BF34-BEDC933B6FA5}" srcOrd="0" destOrd="0" parTransId="{4A9662E8-A5A7-4BE3-BBD2-C14EAF91EBEB}" sibTransId="{B35E290A-A28E-4A0B-8D1E-9780E763EBC2}"/>
    <dgm:cxn modelId="{9416BBF1-E0CC-45D8-9004-2087ECB33521}" srcId="{9F3F220F-5A3E-4292-90BC-766D8C9EC8A6}" destId="{24F22305-B4AE-4E54-B07A-78A3E8E3F70D}" srcOrd="4" destOrd="0" parTransId="{971E14B9-995F-41AA-BA04-EAC20177DC2D}" sibTransId="{5BF60E4A-8E7C-4ECD-B942-346CB10E584F}"/>
    <dgm:cxn modelId="{E08BD309-4E7A-4DFB-8291-A9A2BA848FDC}" type="presOf" srcId="{3A34E238-FC0A-4F98-909C-63DD25DECDBC}" destId="{7739B454-182F-47E0-B123-86BC95D5EC19}" srcOrd="0" destOrd="3" presId="urn:microsoft.com/office/officeart/2005/8/layout/hList1"/>
    <dgm:cxn modelId="{2B06B0D0-FF2A-4AC0-B1BB-EF8F73D48FEC}" type="presOf" srcId="{3FE2F5D3-ABF3-477C-86E1-2043A0F2FFDB}" destId="{7739B454-182F-47E0-B123-86BC95D5EC19}" srcOrd="0" destOrd="0" presId="urn:microsoft.com/office/officeart/2005/8/layout/hList1"/>
    <dgm:cxn modelId="{C41BF9CA-1D45-4470-9766-C9B705DA0F65}" type="presOf" srcId="{52B2E79F-D90F-4DA3-8CE3-0313CED5E564}" destId="{7739B454-182F-47E0-B123-86BC95D5EC19}" srcOrd="0" destOrd="2" presId="urn:microsoft.com/office/officeart/2005/8/layout/hList1"/>
    <dgm:cxn modelId="{5172BC8F-58BB-4E0D-8822-32A65154D59F}" srcId="{11BC54D1-E12A-4E69-BA4A-58625945AC97}" destId="{9F3F220F-5A3E-4292-90BC-766D8C9EC8A6}" srcOrd="0" destOrd="0" parTransId="{CAAC23A2-117A-4E33-879E-9FC001FA3417}" sibTransId="{CD54FEDE-12EF-4FFE-A8CF-62ECCF6579C9}"/>
    <dgm:cxn modelId="{ADB1FAB4-5F61-40AE-BD33-9C12663BC2C6}" srcId="{9F3F220F-5A3E-4292-90BC-766D8C9EC8A6}" destId="{52B2E79F-D90F-4DA3-8CE3-0313CED5E564}" srcOrd="2" destOrd="0" parTransId="{FBA19C50-6232-45E9-B52D-B6DE305C1E28}" sibTransId="{968B4924-9E1A-4B20-914A-80FA1FFDF472}"/>
    <dgm:cxn modelId="{89D9E979-81D4-4856-9A7D-BEA30F701C82}" srcId="{9F3F220F-5A3E-4292-90BC-766D8C9EC8A6}" destId="{3FE2F5D3-ABF3-477C-86E1-2043A0F2FFDB}" srcOrd="0" destOrd="0" parTransId="{B108F5A4-D722-4EF4-A2AB-A1826C63BAAF}" sibTransId="{87B47CB8-AB06-4F0C-9B4D-920B31BCDFF6}"/>
    <dgm:cxn modelId="{678265D6-A199-42A9-A677-4748B1057524}" type="presParOf" srcId="{929150AB-45AB-45F2-9895-53CE96C7C234}" destId="{F1476F4F-55E5-4CD3-831C-31E073F0E116}" srcOrd="0" destOrd="0" presId="urn:microsoft.com/office/officeart/2005/8/layout/hList1"/>
    <dgm:cxn modelId="{AEF25DDA-5E6F-4B72-898B-AE833EDACE4C}" type="presParOf" srcId="{F1476F4F-55E5-4CD3-831C-31E073F0E116}" destId="{2FC8420F-5701-456B-922A-CC3AF235DF1D}" srcOrd="0" destOrd="0" presId="urn:microsoft.com/office/officeart/2005/8/layout/hList1"/>
    <dgm:cxn modelId="{FA3EA3D7-E41D-4CAC-9E32-36BCD6972B89}" type="presParOf" srcId="{F1476F4F-55E5-4CD3-831C-31E073F0E116}" destId="{7739B454-182F-47E0-B123-86BC95D5EC19}" srcOrd="1" destOrd="0" presId="urn:microsoft.com/office/officeart/2005/8/layout/hList1"/>
    <dgm:cxn modelId="{CD9117E5-2842-4A14-A943-AB67D160B06E}" type="presParOf" srcId="{929150AB-45AB-45F2-9895-53CE96C7C234}" destId="{2F626EEF-3B6D-4B20-B58F-98AC2F5E1089}" srcOrd="1" destOrd="0" presId="urn:microsoft.com/office/officeart/2005/8/layout/hList1"/>
    <dgm:cxn modelId="{6C6BB4D1-7FCE-498F-8C0F-075F37B7D4CC}" type="presParOf" srcId="{929150AB-45AB-45F2-9895-53CE96C7C234}" destId="{C076ED51-20C3-416E-8021-41F55EDD4911}" srcOrd="2" destOrd="0" presId="urn:microsoft.com/office/officeart/2005/8/layout/hList1"/>
    <dgm:cxn modelId="{8600E6D4-66CE-47C8-9996-9AF597E2ED23}" type="presParOf" srcId="{C076ED51-20C3-416E-8021-41F55EDD4911}" destId="{E57BA198-A1C6-4E77-A449-B98B13BBA1FE}" srcOrd="0" destOrd="0" presId="urn:microsoft.com/office/officeart/2005/8/layout/hList1"/>
    <dgm:cxn modelId="{CE75642C-FE7A-4130-94F2-0016F9CA977F}" type="presParOf" srcId="{C076ED51-20C3-416E-8021-41F55EDD4911}" destId="{BBB2B5D8-BB8A-40BC-B4FB-B00AF1AFBB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E1AE1-0822-4DED-86B5-F6D4A54E975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D6470C-93F2-4011-97A3-8C57E4DFE950}" type="pres">
      <dgm:prSet presAssocID="{344E1AE1-0822-4DED-86B5-F6D4A54E97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00AD9-D39C-49A2-91D6-0E6A1B7E5648}" type="presOf" srcId="{344E1AE1-0822-4DED-86B5-F6D4A54E9750}" destId="{F9D6470C-93F2-4011-97A3-8C57E4DFE9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DF7AC-D776-4A79-B24C-D6F70914FDDC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BF040709-B26D-4145-AD2B-95469768E627}">
      <dgm:prSet phldrT="[Текст]" custT="1"/>
      <dgm:spPr/>
      <dgm:t>
        <a:bodyPr/>
        <a:lstStyle/>
        <a:p>
          <a:pPr algn="just"/>
          <a:r>
            <a:rPr lang="uz-Cyrl-U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“Гидромахсусқурилиш”АЖнинг бошқарув аппарати структурасини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ўзгартириш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йўли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Жамиятнинг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бошкурув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чикариш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харажатларининг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камайтирилиши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хисобидан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соф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фойдани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uz-Cyrl-U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ў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пайтириш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dirty="0"/>
        </a:p>
      </dgm:t>
    </dgm:pt>
    <dgm:pt modelId="{1969EC55-9316-406A-AEF9-F98F772A45CA}" type="parTrans" cxnId="{9150720B-A9F4-464B-97E7-1868A2F9DA6D}">
      <dgm:prSet/>
      <dgm:spPr/>
      <dgm:t>
        <a:bodyPr/>
        <a:lstStyle/>
        <a:p>
          <a:endParaRPr lang="ru-RU" sz="1600"/>
        </a:p>
      </dgm:t>
    </dgm:pt>
    <dgm:pt modelId="{A00623F5-76E8-47C0-B5FD-7739F1E31883}" type="sibTrans" cxnId="{9150720B-A9F4-464B-97E7-1868A2F9DA6D}">
      <dgm:prSet/>
      <dgm:spPr/>
      <dgm:t>
        <a:bodyPr/>
        <a:lstStyle/>
        <a:p>
          <a:endParaRPr lang="ru-RU" sz="1600"/>
        </a:p>
      </dgm:t>
    </dgm:pt>
    <dgm:pt modelId="{99507784-1599-4C5F-B2D2-DF05F7A15E94}">
      <dgm:prSet phldrT="[Текст]" custT="1"/>
      <dgm:spPr/>
      <dgm:t>
        <a:bodyPr/>
        <a:lstStyle/>
        <a:p>
          <a:pPr algn="l"/>
          <a:r>
            <a:rPr lang="uz-Cyrl-U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“Гидромахсускурилиш”АЖ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тасарруфидаги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Тўпаланггидромахсусқурилиш</a:t>
          </a:r>
          <a:r>
            <a:rPr lang="uz-Cyrl-U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УКнинг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бошкарув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усулларини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ўзгартириш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Жамиятнинг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бошкарув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ҳамда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чикариш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харажатларининг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хисобидан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соф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фойдани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uz-Cyrl-U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пайтириш</a:t>
          </a:r>
          <a:endParaRPr lang="ru-RU" sz="2400" dirty="0">
            <a:solidFill>
              <a:schemeClr val="tx1"/>
            </a:solidFill>
          </a:endParaRPr>
        </a:p>
      </dgm:t>
    </dgm:pt>
    <dgm:pt modelId="{4C709015-F42F-4861-87DB-3C5347D377F0}" type="parTrans" cxnId="{3E42039B-CD45-4806-B7FF-0EEAC8D10131}">
      <dgm:prSet/>
      <dgm:spPr/>
      <dgm:t>
        <a:bodyPr/>
        <a:lstStyle/>
        <a:p>
          <a:endParaRPr lang="ru-RU" sz="1600"/>
        </a:p>
      </dgm:t>
    </dgm:pt>
    <dgm:pt modelId="{35794C41-A2E9-463E-B157-1DC905E2BA33}" type="sibTrans" cxnId="{3E42039B-CD45-4806-B7FF-0EEAC8D10131}">
      <dgm:prSet/>
      <dgm:spPr/>
      <dgm:t>
        <a:bodyPr/>
        <a:lstStyle/>
        <a:p>
          <a:endParaRPr lang="ru-RU" sz="1600"/>
        </a:p>
      </dgm:t>
    </dgm:pt>
    <dgm:pt modelId="{33FF48CD-C8B0-4BD5-8E41-B05F7500970B}" type="pres">
      <dgm:prSet presAssocID="{511DF7AC-D776-4A79-B24C-D6F70914FDDC}" presName="linearFlow" presStyleCnt="0">
        <dgm:presLayoutVars>
          <dgm:dir/>
          <dgm:resizeHandles val="exact"/>
        </dgm:presLayoutVars>
      </dgm:prSet>
      <dgm:spPr/>
    </dgm:pt>
    <dgm:pt modelId="{EC3EFC7F-17EC-4ABF-AC59-0F3ACFB1B966}" type="pres">
      <dgm:prSet presAssocID="{BF040709-B26D-4145-AD2B-95469768E627}" presName="composite" presStyleCnt="0"/>
      <dgm:spPr/>
    </dgm:pt>
    <dgm:pt modelId="{E342493A-E075-4FE9-A8A6-1AA1B11D592F}" type="pres">
      <dgm:prSet presAssocID="{BF040709-B26D-4145-AD2B-95469768E627}" presName="imgShp" presStyleLbl="fgImgPlace1" presStyleIdx="0" presStyleCnt="2" custLinFactNeighborX="-61953" custLinFactNeighborY="4758"/>
      <dgm:spPr/>
    </dgm:pt>
    <dgm:pt modelId="{2E52A387-7E3B-46A6-BB8E-145056E9C0D4}" type="pres">
      <dgm:prSet presAssocID="{BF040709-B26D-4145-AD2B-95469768E627}" presName="txShp" presStyleLbl="node1" presStyleIdx="0" presStyleCnt="2" custScaleX="136684" custScaleY="139796" custLinFactNeighborX="5528" custLinFactNeighborY="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84A38-DC5F-4638-B539-0ECAED2FC70F}" type="pres">
      <dgm:prSet presAssocID="{A00623F5-76E8-47C0-B5FD-7739F1E31883}" presName="spacing" presStyleCnt="0"/>
      <dgm:spPr/>
    </dgm:pt>
    <dgm:pt modelId="{D21F1071-80BD-43E0-8339-DE949760495D}" type="pres">
      <dgm:prSet presAssocID="{99507784-1599-4C5F-B2D2-DF05F7A15E94}" presName="composite" presStyleCnt="0"/>
      <dgm:spPr/>
    </dgm:pt>
    <dgm:pt modelId="{386050FA-0521-47AF-911B-EAD6A072CDB4}" type="pres">
      <dgm:prSet presAssocID="{99507784-1599-4C5F-B2D2-DF05F7A15E94}" presName="imgShp" presStyleLbl="fgImgPlace1" presStyleIdx="1" presStyleCnt="2" custLinFactNeighborX="-51204" custLinFactNeighborY="497"/>
      <dgm:spPr/>
    </dgm:pt>
    <dgm:pt modelId="{D811B56F-91B7-4EA6-B3E4-8E7F7F762255}" type="pres">
      <dgm:prSet presAssocID="{99507784-1599-4C5F-B2D2-DF05F7A15E94}" presName="txShp" presStyleLbl="node1" presStyleIdx="1" presStyleCnt="2" custScaleX="133594" custScaleY="130396" custLinFactNeighborX="7922" custLinFactNeighborY="-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C8D97A-8CB5-449F-B3A1-EEA4945DC2C1}" type="presOf" srcId="{BF040709-B26D-4145-AD2B-95469768E627}" destId="{2E52A387-7E3B-46A6-BB8E-145056E9C0D4}" srcOrd="0" destOrd="0" presId="urn:microsoft.com/office/officeart/2005/8/layout/vList3"/>
    <dgm:cxn modelId="{A60B827D-F706-4656-AC24-5BCAA770A8EC}" type="presOf" srcId="{99507784-1599-4C5F-B2D2-DF05F7A15E94}" destId="{D811B56F-91B7-4EA6-B3E4-8E7F7F762255}" srcOrd="0" destOrd="0" presId="urn:microsoft.com/office/officeart/2005/8/layout/vList3"/>
    <dgm:cxn modelId="{9150720B-A9F4-464B-97E7-1868A2F9DA6D}" srcId="{511DF7AC-D776-4A79-B24C-D6F70914FDDC}" destId="{BF040709-B26D-4145-AD2B-95469768E627}" srcOrd="0" destOrd="0" parTransId="{1969EC55-9316-406A-AEF9-F98F772A45CA}" sibTransId="{A00623F5-76E8-47C0-B5FD-7739F1E31883}"/>
    <dgm:cxn modelId="{3E42039B-CD45-4806-B7FF-0EEAC8D10131}" srcId="{511DF7AC-D776-4A79-B24C-D6F70914FDDC}" destId="{99507784-1599-4C5F-B2D2-DF05F7A15E94}" srcOrd="1" destOrd="0" parTransId="{4C709015-F42F-4861-87DB-3C5347D377F0}" sibTransId="{35794C41-A2E9-463E-B157-1DC905E2BA33}"/>
    <dgm:cxn modelId="{33817A62-9A31-4635-8455-A5FE69B33386}" type="presOf" srcId="{511DF7AC-D776-4A79-B24C-D6F70914FDDC}" destId="{33FF48CD-C8B0-4BD5-8E41-B05F7500970B}" srcOrd="0" destOrd="0" presId="urn:microsoft.com/office/officeart/2005/8/layout/vList3"/>
    <dgm:cxn modelId="{20A53EF6-A0E5-4C95-ADCD-AE0612D7BC1A}" type="presParOf" srcId="{33FF48CD-C8B0-4BD5-8E41-B05F7500970B}" destId="{EC3EFC7F-17EC-4ABF-AC59-0F3ACFB1B966}" srcOrd="0" destOrd="0" presId="urn:microsoft.com/office/officeart/2005/8/layout/vList3"/>
    <dgm:cxn modelId="{25E16ABF-B51A-4F89-BE46-367F122F8388}" type="presParOf" srcId="{EC3EFC7F-17EC-4ABF-AC59-0F3ACFB1B966}" destId="{E342493A-E075-4FE9-A8A6-1AA1B11D592F}" srcOrd="0" destOrd="0" presId="urn:microsoft.com/office/officeart/2005/8/layout/vList3"/>
    <dgm:cxn modelId="{C2A2EFAF-139C-4CF0-A2C4-B037F0D8A83C}" type="presParOf" srcId="{EC3EFC7F-17EC-4ABF-AC59-0F3ACFB1B966}" destId="{2E52A387-7E3B-46A6-BB8E-145056E9C0D4}" srcOrd="1" destOrd="0" presId="urn:microsoft.com/office/officeart/2005/8/layout/vList3"/>
    <dgm:cxn modelId="{2B3C9B5D-22ED-4161-AB49-BBA1D1F38A83}" type="presParOf" srcId="{33FF48CD-C8B0-4BD5-8E41-B05F7500970B}" destId="{9EF84A38-DC5F-4638-B539-0ECAED2FC70F}" srcOrd="1" destOrd="0" presId="urn:microsoft.com/office/officeart/2005/8/layout/vList3"/>
    <dgm:cxn modelId="{7EF375D5-E20B-41A7-9D07-A68B7B09C605}" type="presParOf" srcId="{33FF48CD-C8B0-4BD5-8E41-B05F7500970B}" destId="{D21F1071-80BD-43E0-8339-DE949760495D}" srcOrd="2" destOrd="0" presId="urn:microsoft.com/office/officeart/2005/8/layout/vList3"/>
    <dgm:cxn modelId="{78E50EC5-E98A-4664-B3E1-9FEF15CEAD27}" type="presParOf" srcId="{D21F1071-80BD-43E0-8339-DE949760495D}" destId="{386050FA-0521-47AF-911B-EAD6A072CDB4}" srcOrd="0" destOrd="0" presId="urn:microsoft.com/office/officeart/2005/8/layout/vList3"/>
    <dgm:cxn modelId="{A5B705AD-0C7F-4F71-B700-9839466AF9DB}" type="presParOf" srcId="{D21F1071-80BD-43E0-8339-DE949760495D}" destId="{D811B56F-91B7-4EA6-B3E4-8E7F7F7622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3B499-8B60-4971-A42A-53324D367776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093CD97F-E2F4-4C02-840D-E9874D8FC0AA}">
      <dgm:prSet phldrT="[Текст]"/>
      <dgm:spPr/>
      <dgm:t>
        <a:bodyPr/>
        <a:lstStyle/>
        <a:p>
          <a:r>
            <a:rPr lang="uz-Cyrl-UZ" altLang="en-US" b="1" i="0" u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Жамиятда бухгалтерия ҳисобини такомиллаштириш тизими</a:t>
          </a:r>
          <a:endParaRPr lang="ru-RU" dirty="0"/>
        </a:p>
      </dgm:t>
    </dgm:pt>
    <dgm:pt modelId="{FD7E45F8-7474-463A-8FDC-2D19AA02B558}" type="parTrans" cxnId="{48C179ED-A797-4B60-9AC5-8F6D5C01694E}">
      <dgm:prSet/>
      <dgm:spPr/>
      <dgm:t>
        <a:bodyPr/>
        <a:lstStyle/>
        <a:p>
          <a:endParaRPr lang="ru-RU"/>
        </a:p>
      </dgm:t>
    </dgm:pt>
    <dgm:pt modelId="{75E19850-EFCA-4E93-A093-032B9CCD9BB3}" type="sibTrans" cxnId="{48C179ED-A797-4B60-9AC5-8F6D5C01694E}">
      <dgm:prSet/>
      <dgm:spPr/>
      <dgm:t>
        <a:bodyPr/>
        <a:lstStyle/>
        <a:p>
          <a:endParaRPr lang="ru-RU"/>
        </a:p>
      </dgm:t>
    </dgm:pt>
    <dgm:pt modelId="{1EED7FA5-92E9-47BD-8400-1B47E2F1B705}">
      <dgm:prSet/>
      <dgm:spPr/>
      <dgm:t>
        <a:bodyPr/>
        <a:lstStyle/>
        <a:p>
          <a:r>
            <a:rPr lang="uz-Cyrl-UZ" i="1" u="sng" dirty="0">
              <a:latin typeface="Times New Roman" pitchFamily="18" charset="0"/>
              <a:ea typeface="Times New Roman"/>
              <a:cs typeface="Times New Roman" pitchFamily="18" charset="0"/>
            </a:rPr>
            <a:t>“Гидромахсусқурилиш” нинг  АЖ нинг 2021 йилги трансформация дастурига асосан жамиятнинг ходимлари салоҳиятини оширишни йўлга қўйиш</a:t>
          </a:r>
          <a:endParaRPr lang="ru-RU" i="1" u="sng" dirty="0"/>
        </a:p>
      </dgm:t>
    </dgm:pt>
    <dgm:pt modelId="{DE751074-B328-40FD-AB05-55C497F56580}" type="parTrans" cxnId="{A396AEB6-7A14-4192-AF54-6DD75F2A0137}">
      <dgm:prSet/>
      <dgm:spPr/>
      <dgm:t>
        <a:bodyPr/>
        <a:lstStyle/>
        <a:p>
          <a:endParaRPr lang="ru-RU"/>
        </a:p>
      </dgm:t>
    </dgm:pt>
    <dgm:pt modelId="{5DAAC8CA-439D-46E6-B946-065110A6987E}" type="sibTrans" cxnId="{A396AEB6-7A14-4192-AF54-6DD75F2A0137}">
      <dgm:prSet/>
      <dgm:spPr/>
      <dgm:t>
        <a:bodyPr/>
        <a:lstStyle/>
        <a:p>
          <a:endParaRPr lang="ru-RU"/>
        </a:p>
      </dgm:t>
    </dgm:pt>
    <dgm:pt modelId="{6BD115A5-DB03-477B-9C0F-427800AE62B2}">
      <dgm:prSet/>
      <dgm:spPr/>
      <dgm:t>
        <a:bodyPr/>
        <a:lstStyle/>
        <a:p>
          <a:r>
            <a:rPr lang="uz-Cyrl-UZ" b="0" i="1" u="sng" dirty="0">
              <a:effectLst/>
              <a:latin typeface="Times New Roman" pitchFamily="18" charset="0"/>
              <a:cs typeface="Times New Roman" pitchFamily="18" charset="0"/>
            </a:rPr>
            <a:t>Жамиятнинг 2021 йилдан молиявий  ҳисоботларни  халқаро молиявий ҳисоботлар стандартлари (IFRS) асосида тайёрлаш</a:t>
          </a:r>
          <a:endParaRPr lang="ru-RU" b="0" i="1" u="sng" dirty="0">
            <a:effectLst/>
          </a:endParaRPr>
        </a:p>
      </dgm:t>
    </dgm:pt>
    <dgm:pt modelId="{388148DA-2E52-4538-ADA7-BB276F5004B7}" type="parTrans" cxnId="{141F5F32-49BF-4E12-A147-88F95162EBB1}">
      <dgm:prSet/>
      <dgm:spPr/>
      <dgm:t>
        <a:bodyPr/>
        <a:lstStyle/>
        <a:p>
          <a:endParaRPr lang="ru-RU"/>
        </a:p>
      </dgm:t>
    </dgm:pt>
    <dgm:pt modelId="{134C7DBD-8248-4922-9502-C27D75D1D1EF}" type="sibTrans" cxnId="{141F5F32-49BF-4E12-A147-88F95162EBB1}">
      <dgm:prSet/>
      <dgm:spPr/>
      <dgm:t>
        <a:bodyPr/>
        <a:lstStyle/>
        <a:p>
          <a:endParaRPr lang="ru-RU"/>
        </a:p>
      </dgm:t>
    </dgm:pt>
    <dgm:pt modelId="{E38E639F-F07B-4C96-A631-E20094349B97}" type="pres">
      <dgm:prSet presAssocID="{1053B499-8B60-4971-A42A-53324D3677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CE0BBC-6183-4EC2-BE92-C458055A13EC}" type="pres">
      <dgm:prSet presAssocID="{093CD97F-E2F4-4C02-840D-E9874D8FC0AA}" presName="vertOne" presStyleCnt="0"/>
      <dgm:spPr/>
    </dgm:pt>
    <dgm:pt modelId="{D400D2A8-8073-44C5-933F-5EF316783DCE}" type="pres">
      <dgm:prSet presAssocID="{093CD97F-E2F4-4C02-840D-E9874D8FC0AA}" presName="txOne" presStyleLbl="node0" presStyleIdx="0" presStyleCnt="1" custScaleY="25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F12E8-7877-4179-9551-E7AE757C6351}" type="pres">
      <dgm:prSet presAssocID="{093CD97F-E2F4-4C02-840D-E9874D8FC0AA}" presName="parTransOne" presStyleCnt="0"/>
      <dgm:spPr/>
    </dgm:pt>
    <dgm:pt modelId="{764BF4F9-E29E-41DC-A181-18641133C001}" type="pres">
      <dgm:prSet presAssocID="{093CD97F-E2F4-4C02-840D-E9874D8FC0AA}" presName="horzOne" presStyleCnt="0"/>
      <dgm:spPr/>
    </dgm:pt>
    <dgm:pt modelId="{69DC4DBE-8F68-4795-8531-FEB41EE69329}" type="pres">
      <dgm:prSet presAssocID="{1EED7FA5-92E9-47BD-8400-1B47E2F1B705}" presName="vertTwo" presStyleCnt="0"/>
      <dgm:spPr/>
    </dgm:pt>
    <dgm:pt modelId="{EBBD0DFD-6D1A-4A1E-91C1-F57B33EE2839}" type="pres">
      <dgm:prSet presAssocID="{1EED7FA5-92E9-47BD-8400-1B47E2F1B705}" presName="txTwo" presStyleLbl="node2" presStyleIdx="0" presStyleCnt="2" custLinFactNeighborX="725" custLinFactNeighborY="1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7EC305-8702-4FD8-B200-2C9CB66B84C2}" type="pres">
      <dgm:prSet presAssocID="{1EED7FA5-92E9-47BD-8400-1B47E2F1B705}" presName="horzTwo" presStyleCnt="0"/>
      <dgm:spPr/>
    </dgm:pt>
    <dgm:pt modelId="{EA51A95A-A8A5-49FE-A5EC-19485085BE6D}" type="pres">
      <dgm:prSet presAssocID="{5DAAC8CA-439D-46E6-B946-065110A6987E}" presName="sibSpaceTwo" presStyleCnt="0"/>
      <dgm:spPr/>
    </dgm:pt>
    <dgm:pt modelId="{CD61644F-22BB-451B-A380-AE6696E015B0}" type="pres">
      <dgm:prSet presAssocID="{6BD115A5-DB03-477B-9C0F-427800AE62B2}" presName="vertTwo" presStyleCnt="0"/>
      <dgm:spPr/>
    </dgm:pt>
    <dgm:pt modelId="{C0316E4F-030B-4A54-9810-3C1431C16528}" type="pres">
      <dgm:prSet presAssocID="{6BD115A5-DB03-477B-9C0F-427800AE62B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4F8DC-37FE-4F1A-9A2D-774C76E5FA05}" type="pres">
      <dgm:prSet presAssocID="{6BD115A5-DB03-477B-9C0F-427800AE62B2}" presName="horzTwo" presStyleCnt="0"/>
      <dgm:spPr/>
    </dgm:pt>
  </dgm:ptLst>
  <dgm:cxnLst>
    <dgm:cxn modelId="{A396AEB6-7A14-4192-AF54-6DD75F2A0137}" srcId="{093CD97F-E2F4-4C02-840D-E9874D8FC0AA}" destId="{1EED7FA5-92E9-47BD-8400-1B47E2F1B705}" srcOrd="0" destOrd="0" parTransId="{DE751074-B328-40FD-AB05-55C497F56580}" sibTransId="{5DAAC8CA-439D-46E6-B946-065110A6987E}"/>
    <dgm:cxn modelId="{A7FEFD6C-EACA-4912-9E51-B96B5D41CA13}" type="presOf" srcId="{6BD115A5-DB03-477B-9C0F-427800AE62B2}" destId="{C0316E4F-030B-4A54-9810-3C1431C16528}" srcOrd="0" destOrd="0" presId="urn:microsoft.com/office/officeart/2005/8/layout/hierarchy4"/>
    <dgm:cxn modelId="{BFB189DC-8541-459B-BE78-33E9EAD35837}" type="presOf" srcId="{093CD97F-E2F4-4C02-840D-E9874D8FC0AA}" destId="{D400D2A8-8073-44C5-933F-5EF316783DCE}" srcOrd="0" destOrd="0" presId="urn:microsoft.com/office/officeart/2005/8/layout/hierarchy4"/>
    <dgm:cxn modelId="{48C179ED-A797-4B60-9AC5-8F6D5C01694E}" srcId="{1053B499-8B60-4971-A42A-53324D367776}" destId="{093CD97F-E2F4-4C02-840D-E9874D8FC0AA}" srcOrd="0" destOrd="0" parTransId="{FD7E45F8-7474-463A-8FDC-2D19AA02B558}" sibTransId="{75E19850-EFCA-4E93-A093-032B9CCD9BB3}"/>
    <dgm:cxn modelId="{38CD4DBE-0437-47F9-8BD8-8D241DA652DF}" type="presOf" srcId="{1EED7FA5-92E9-47BD-8400-1B47E2F1B705}" destId="{EBBD0DFD-6D1A-4A1E-91C1-F57B33EE2839}" srcOrd="0" destOrd="0" presId="urn:microsoft.com/office/officeart/2005/8/layout/hierarchy4"/>
    <dgm:cxn modelId="{919BF819-C04D-45C5-9CAD-B2DFAE17E48F}" type="presOf" srcId="{1053B499-8B60-4971-A42A-53324D367776}" destId="{E38E639F-F07B-4C96-A631-E20094349B97}" srcOrd="0" destOrd="0" presId="urn:microsoft.com/office/officeart/2005/8/layout/hierarchy4"/>
    <dgm:cxn modelId="{141F5F32-49BF-4E12-A147-88F95162EBB1}" srcId="{093CD97F-E2F4-4C02-840D-E9874D8FC0AA}" destId="{6BD115A5-DB03-477B-9C0F-427800AE62B2}" srcOrd="1" destOrd="0" parTransId="{388148DA-2E52-4538-ADA7-BB276F5004B7}" sibTransId="{134C7DBD-8248-4922-9502-C27D75D1D1EF}"/>
    <dgm:cxn modelId="{0ACEDED5-6985-4E21-A284-880E83502CC1}" type="presParOf" srcId="{E38E639F-F07B-4C96-A631-E20094349B97}" destId="{A1CE0BBC-6183-4EC2-BE92-C458055A13EC}" srcOrd="0" destOrd="0" presId="urn:microsoft.com/office/officeart/2005/8/layout/hierarchy4"/>
    <dgm:cxn modelId="{8631EA13-D095-4CEA-A679-9E071AE34720}" type="presParOf" srcId="{A1CE0BBC-6183-4EC2-BE92-C458055A13EC}" destId="{D400D2A8-8073-44C5-933F-5EF316783DCE}" srcOrd="0" destOrd="0" presId="urn:microsoft.com/office/officeart/2005/8/layout/hierarchy4"/>
    <dgm:cxn modelId="{B795D751-3463-4AF8-948C-2376440E894C}" type="presParOf" srcId="{A1CE0BBC-6183-4EC2-BE92-C458055A13EC}" destId="{228F12E8-7877-4179-9551-E7AE757C6351}" srcOrd="1" destOrd="0" presId="urn:microsoft.com/office/officeart/2005/8/layout/hierarchy4"/>
    <dgm:cxn modelId="{1B136041-1F28-47FC-A51B-EF165989E63F}" type="presParOf" srcId="{A1CE0BBC-6183-4EC2-BE92-C458055A13EC}" destId="{764BF4F9-E29E-41DC-A181-18641133C001}" srcOrd="2" destOrd="0" presId="urn:microsoft.com/office/officeart/2005/8/layout/hierarchy4"/>
    <dgm:cxn modelId="{AA71BAC1-3B5D-4522-84C5-C5EAD6079853}" type="presParOf" srcId="{764BF4F9-E29E-41DC-A181-18641133C001}" destId="{69DC4DBE-8F68-4795-8531-FEB41EE69329}" srcOrd="0" destOrd="0" presId="urn:microsoft.com/office/officeart/2005/8/layout/hierarchy4"/>
    <dgm:cxn modelId="{E4987811-D731-4782-B47C-1F795CD625BF}" type="presParOf" srcId="{69DC4DBE-8F68-4795-8531-FEB41EE69329}" destId="{EBBD0DFD-6D1A-4A1E-91C1-F57B33EE2839}" srcOrd="0" destOrd="0" presId="urn:microsoft.com/office/officeart/2005/8/layout/hierarchy4"/>
    <dgm:cxn modelId="{A9BFC4AE-5048-465B-A2F6-FF3CCF1E2529}" type="presParOf" srcId="{69DC4DBE-8F68-4795-8531-FEB41EE69329}" destId="{FF7EC305-8702-4FD8-B200-2C9CB66B84C2}" srcOrd="1" destOrd="0" presId="urn:microsoft.com/office/officeart/2005/8/layout/hierarchy4"/>
    <dgm:cxn modelId="{7E284F46-01E1-4AF3-A861-EDF76419B2B0}" type="presParOf" srcId="{764BF4F9-E29E-41DC-A181-18641133C001}" destId="{EA51A95A-A8A5-49FE-A5EC-19485085BE6D}" srcOrd="1" destOrd="0" presId="urn:microsoft.com/office/officeart/2005/8/layout/hierarchy4"/>
    <dgm:cxn modelId="{44F54F5C-0E41-4377-B9D9-6DF6C051B787}" type="presParOf" srcId="{764BF4F9-E29E-41DC-A181-18641133C001}" destId="{CD61644F-22BB-451B-A380-AE6696E015B0}" srcOrd="2" destOrd="0" presId="urn:microsoft.com/office/officeart/2005/8/layout/hierarchy4"/>
    <dgm:cxn modelId="{407508A6-1B4A-4E0C-8CB5-5B7E73F6933D}" type="presParOf" srcId="{CD61644F-22BB-451B-A380-AE6696E015B0}" destId="{C0316E4F-030B-4A54-9810-3C1431C16528}" srcOrd="0" destOrd="0" presId="urn:microsoft.com/office/officeart/2005/8/layout/hierarchy4"/>
    <dgm:cxn modelId="{BEAB2E46-2EDE-4A8F-85BB-A09623EFF9FD}" type="presParOf" srcId="{CD61644F-22BB-451B-A380-AE6696E015B0}" destId="{1794F8DC-37FE-4F1A-9A2D-774C76E5FA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8420F-5701-456B-922A-CC3AF235DF1D}">
      <dsp:nvSpPr>
        <dsp:cNvPr id="0" name=""/>
        <dsp:cNvSpPr/>
      </dsp:nvSpPr>
      <dsp:spPr>
        <a:xfrm>
          <a:off x="100424" y="0"/>
          <a:ext cx="5226778" cy="10664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5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424" y="0"/>
        <a:ext cx="5226778" cy="1066469"/>
      </dsp:txXfrm>
    </dsp:sp>
    <dsp:sp modelId="{7739B454-182F-47E0-B123-86BC95D5EC19}">
      <dsp:nvSpPr>
        <dsp:cNvPr id="0" name=""/>
        <dsp:cNvSpPr/>
      </dsp:nvSpPr>
      <dsp:spPr>
        <a:xfrm rot="10800000" flipV="1">
          <a:off x="196696" y="1224143"/>
          <a:ext cx="5116468" cy="25563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“Шарғункўмир”АЖ - 726,0 млн. сўм;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“Камчик автойул”ДУК -1 950,0 млн сўм;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“Муборак ИЭМ” АЖ - 175,5 млн. сўм;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Молия Вазирлиги ҳузуридаги йўл жамғармаси -70,5 </a:t>
          </a:r>
          <a:r>
            <a:rPr lang="uz-Cyrl-U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сўм                       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Жами 2 922,0 млн. сўм ундирилган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96696" y="1224143"/>
        <a:ext cx="5116468" cy="2556328"/>
      </dsp:txXfrm>
    </dsp:sp>
    <dsp:sp modelId="{E57BA198-A1C6-4E77-A449-B98B13BBA1FE}">
      <dsp:nvSpPr>
        <dsp:cNvPr id="0" name=""/>
        <dsp:cNvSpPr/>
      </dsp:nvSpPr>
      <dsp:spPr>
        <a:xfrm>
          <a:off x="5732340" y="0"/>
          <a:ext cx="4989775" cy="1050744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r>
            <a:rPr lang="uz-Cyrl-UZ" sz="5800" kern="1200" dirty="0" smtClean="0"/>
            <a:t> </a:t>
          </a:r>
          <a:endParaRPr lang="ru-RU" sz="5800" kern="1200" dirty="0"/>
        </a:p>
      </dsp:txBody>
      <dsp:txXfrm>
        <a:off x="5732340" y="0"/>
        <a:ext cx="4989775" cy="1050744"/>
      </dsp:txXfrm>
    </dsp:sp>
    <dsp:sp modelId="{BBB2B5D8-BB8A-40BC-B4FB-B00AF1AFBB7A}">
      <dsp:nvSpPr>
        <dsp:cNvPr id="0" name=""/>
        <dsp:cNvSpPr/>
      </dsp:nvSpPr>
      <dsp:spPr>
        <a:xfrm>
          <a:off x="5804039" y="1224128"/>
          <a:ext cx="4854822" cy="259659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“Шарғункўмир”АЖ – 3 200,0 млн. сўм;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“Камчик автойул” ДУК - 350,0 млн. сум;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AISBG</a:t>
          </a: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ШК - 242,0 млн. сўм.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Жами 3 792,0 млн. сўм ундирилган.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4039" y="1224128"/>
        <a:ext cx="4854822" cy="2596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2A387-7E3B-46A6-BB8E-145056E9C0D4}">
      <dsp:nvSpPr>
        <dsp:cNvPr id="0" name=""/>
        <dsp:cNvSpPr/>
      </dsp:nvSpPr>
      <dsp:spPr>
        <a:xfrm rot="10800000">
          <a:off x="865296" y="82431"/>
          <a:ext cx="9558139" cy="235170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821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“Гидромахсусқурилиш”АЖнинг бошқарув аппарати структурасини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ўзгартириш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йўли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билан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Жамиятнинг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бошкурув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чикариш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харажатларининг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камайтирилиши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хисобидан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соф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фойдани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uz-Cyrl-U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ў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пайтириш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kern="1200" dirty="0"/>
        </a:p>
      </dsp:txBody>
      <dsp:txXfrm rot="10800000">
        <a:off x="1453222" y="82431"/>
        <a:ext cx="8970213" cy="2351703"/>
      </dsp:txXfrm>
    </dsp:sp>
    <dsp:sp modelId="{E342493A-E075-4FE9-A8A6-1AA1B11D592F}">
      <dsp:nvSpPr>
        <dsp:cNvPr id="0" name=""/>
        <dsp:cNvSpPr/>
      </dsp:nvSpPr>
      <dsp:spPr>
        <a:xfrm>
          <a:off x="0" y="417163"/>
          <a:ext cx="1682239" cy="168223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1B56F-91B7-4EA6-B3E4-8E7F7F762255}">
      <dsp:nvSpPr>
        <dsp:cNvPr id="0" name=""/>
        <dsp:cNvSpPr/>
      </dsp:nvSpPr>
      <dsp:spPr>
        <a:xfrm rot="10800000">
          <a:off x="1140745" y="2800589"/>
          <a:ext cx="9342060" cy="2193572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821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“Гидромахсускурилиш”АЖ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тасарруфидаги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Тўпаланггидромахсусқурилиш</a:t>
          </a:r>
          <a:r>
            <a:rPr lang="uz-Cyrl-UZ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УКнинг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бошкарув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усулларини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ўзгартириш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Жамиятнинг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бошкарув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ҳамда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ишлаб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чикариш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харажатларининг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камайтириш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хисобидан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соф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фойдани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</a:t>
          </a:r>
          <a:r>
            <a:rPr lang="uz-Cyrl-UZ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ў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пайтириш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1689138" y="2800589"/>
        <a:ext cx="8793667" cy="2193572"/>
      </dsp:txXfrm>
    </dsp:sp>
    <dsp:sp modelId="{386050FA-0521-47AF-911B-EAD6A072CDB4}">
      <dsp:nvSpPr>
        <dsp:cNvPr id="0" name=""/>
        <dsp:cNvSpPr/>
      </dsp:nvSpPr>
      <dsp:spPr>
        <a:xfrm>
          <a:off x="58869" y="3120282"/>
          <a:ext cx="1682239" cy="1682239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D2A8-8073-44C5-933F-5EF316783DCE}">
      <dsp:nvSpPr>
        <dsp:cNvPr id="0" name=""/>
        <dsp:cNvSpPr/>
      </dsp:nvSpPr>
      <dsp:spPr>
        <a:xfrm>
          <a:off x="4014" y="3821"/>
          <a:ext cx="10867610" cy="1170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altLang="en-US" sz="3100" b="1" i="0" u="none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Жамиятда бухгалтерия ҳисобини такомиллаштириш тизими</a:t>
          </a:r>
          <a:endParaRPr lang="ru-RU" sz="3100" kern="1200" dirty="0"/>
        </a:p>
      </dsp:txBody>
      <dsp:txXfrm>
        <a:off x="38285" y="38092"/>
        <a:ext cx="10799068" cy="1101560"/>
      </dsp:txXfrm>
    </dsp:sp>
    <dsp:sp modelId="{EBBD0DFD-6D1A-4A1E-91C1-F57B33EE2839}">
      <dsp:nvSpPr>
        <dsp:cNvPr id="0" name=""/>
        <dsp:cNvSpPr/>
      </dsp:nvSpPr>
      <dsp:spPr>
        <a:xfrm>
          <a:off x="41821" y="1626790"/>
          <a:ext cx="5214784" cy="4565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100" i="1" u="sng" kern="1200" dirty="0">
              <a:latin typeface="Times New Roman" pitchFamily="18" charset="0"/>
              <a:ea typeface="Times New Roman"/>
              <a:cs typeface="Times New Roman" pitchFamily="18" charset="0"/>
            </a:rPr>
            <a:t>“Гидромахсусқурилиш” нинг  АЖ нинг 2021 йилги трансформация дастурига асосан жамиятнинг ходимлари салоҳиятини оширишни йўлга қўйиш</a:t>
          </a:r>
          <a:endParaRPr lang="ru-RU" sz="3100" i="1" u="sng" kern="1200" dirty="0"/>
        </a:p>
      </dsp:txBody>
      <dsp:txXfrm>
        <a:off x="175552" y="1760521"/>
        <a:ext cx="4947322" cy="4298435"/>
      </dsp:txXfrm>
    </dsp:sp>
    <dsp:sp modelId="{C0316E4F-030B-4A54-9810-3C1431C16528}">
      <dsp:nvSpPr>
        <dsp:cNvPr id="0" name=""/>
        <dsp:cNvSpPr/>
      </dsp:nvSpPr>
      <dsp:spPr>
        <a:xfrm>
          <a:off x="5656840" y="1622968"/>
          <a:ext cx="5214784" cy="4565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100" b="0" i="1" u="sng" kern="1200" dirty="0">
              <a:effectLst/>
              <a:latin typeface="Times New Roman" pitchFamily="18" charset="0"/>
              <a:cs typeface="Times New Roman" pitchFamily="18" charset="0"/>
            </a:rPr>
            <a:t>Жамиятнинг 2021 йилдан молиявий  ҳисоботларни  халқаро молиявий ҳисоботлар стандартлари (IFRS) асосида тайёрлаш</a:t>
          </a:r>
          <a:endParaRPr lang="ru-RU" sz="3100" b="0" i="1" u="sng" kern="1200" dirty="0">
            <a:effectLst/>
          </a:endParaRPr>
        </a:p>
      </dsp:txBody>
      <dsp:txXfrm>
        <a:off x="5790571" y="1756699"/>
        <a:ext cx="4947322" cy="429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EE9049E-0976-48A5-A0FF-16897D5A30C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526187-44C5-436B-84CA-A834A7D2884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95DC4DD-6CCF-413C-A18B-C349BDF1AE7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93EA628-5505-47CA-8DF9-5F59B579E2C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66A3ACD-A4A1-4F2D-B12E-09CB3C861EB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99D4FC8-5B84-453D-82DE-B34A027B291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B6E2690-911C-41FE-8D68-AE551F956BF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DE9E22-FEF6-4B2F-9E5B-9509DED9560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6CA1D0D-6078-475D-92AE-05B691D7639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2" name="PlaceHolder 8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A979BF-1F87-4000-8773-2105A7B0587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934C3EF-525C-42BB-81C6-835B07BC546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7E0FA6-9E8B-4329-A5A6-D5238CB3E36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126D6AD-B14D-47D9-B90D-AC7CEE754B60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00ED83-6D55-425A-930F-E3AADBE01AC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image" Target="../media/image1.png"/><Relationship Id="rId7" Type="http://schemas.microsoft.com/office/2007/relationships/hdphoto" Target="../media/hdphoto1.wdp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40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498203544"/>
              </p:ext>
            </p:extLst>
          </p:nvPr>
        </p:nvGraphicFramePr>
        <p:xfrm>
          <a:off x="2223720" y="2133000"/>
          <a:ext cx="7857720" cy="71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2" name="TextShape 1"/>
          <p:cNvSpPr txBox="1"/>
          <p:nvPr/>
        </p:nvSpPr>
        <p:spPr>
          <a:xfrm>
            <a:off x="176040" y="188640"/>
            <a:ext cx="11953080" cy="662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“</a:t>
            </a: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Гидромахсусқурилиш” АЖ томонидан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2017-2020 йиллар давомида амалга оширилган ишлар ва 2021 йилнинг трансформация дастури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838080" y="260640"/>
            <a:ext cx="10515240" cy="287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Times New Roman"/>
              </a:rPr>
              <a:t> </a:t>
            </a:r>
            <a:br/>
            <a:r>
              <a:rPr b="1" lang="en-US" sz="2600" spc="-1" strike="noStrike">
                <a:solidFill>
                  <a:srgbClr val="203864"/>
                </a:solidFill>
                <a:latin typeface="Times New Roman"/>
              </a:rPr>
              <a:t>  </a:t>
            </a:r>
            <a:r>
              <a:rPr b="1" lang="en-US" sz="2600" spc="-1" strike="noStrike">
                <a:solidFill>
                  <a:srgbClr val="002060"/>
                </a:solidFill>
                <a:latin typeface="Times New Roman"/>
              </a:rPr>
              <a:t>ЖАМИЯТНИНГ БОШҚАРУВ СТРУКТУРАСИНИ ОПТИМАЛЛАШТИРИШ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97868687"/>
              </p:ext>
            </p:extLst>
          </p:nvPr>
        </p:nvGraphicFramePr>
        <p:xfrm>
          <a:off x="838080" y="1124640"/>
          <a:ext cx="10515240" cy="50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59" name="CustomShape 2"/>
          <p:cNvSpPr/>
          <p:nvPr/>
        </p:nvSpPr>
        <p:spPr>
          <a:xfrm>
            <a:off x="1119960" y="4452480"/>
            <a:ext cx="1223640" cy="1265400"/>
          </a:xfrm>
          <a:prstGeom prst="roundRect">
            <a:avLst>
              <a:gd name="adj" fmla="val 16667"/>
            </a:avLst>
          </a:prstGeom>
          <a:blipFill rotWithShape="0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 l="43975" t="7598" r="43972" b="39398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2"/>
          <a:fillRef idx="0"/>
          <a:effectRef idx="0"/>
          <a:fontRef idx="minor"/>
        </p:style>
      </p:sp>
      <p:sp>
        <p:nvSpPr>
          <p:cNvPr id="360" name="CustomShape 3"/>
          <p:cNvSpPr/>
          <p:nvPr/>
        </p:nvSpPr>
        <p:spPr>
          <a:xfrm>
            <a:off x="1079640" y="1746360"/>
            <a:ext cx="1223640" cy="1265400"/>
          </a:xfrm>
          <a:prstGeom prst="roundRect">
            <a:avLst>
              <a:gd name="adj" fmla="val 16667"/>
            </a:avLst>
          </a:prstGeom>
          <a:blipFill rotWithShape="0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 l="43975" t="7598" r="43972" b="39398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advTm="3000" p14:dur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263520" y="0"/>
            <a:ext cx="11665080" cy="1155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2600" spc="-1" strike="noStrike">
                <a:solidFill>
                  <a:srgbClr val="1f4e79"/>
                </a:solidFill>
                <a:latin typeface="Times New Roman"/>
              </a:rPr>
              <a:t>      </a:t>
            </a:r>
            <a:r>
              <a:rPr b="1" lang="en-US" sz="2600" spc="-1" strike="noStrike">
                <a:solidFill>
                  <a:srgbClr val="1f4e79"/>
                </a:solidFill>
                <a:latin typeface="Times New Roman"/>
              </a:rPr>
              <a:t>Чорвоқ механика базасида қурилиш ва махсус техникаларига сервис хизматларини кўрсатишни ташкил қилиш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2" name="Объект 4" descr=""/>
          <p:cNvPicPr/>
          <p:nvPr/>
        </p:nvPicPr>
        <p:blipFill>
          <a:blip r:embed="rId1"/>
          <a:stretch/>
        </p:blipFill>
        <p:spPr>
          <a:xfrm>
            <a:off x="4079880" y="1412640"/>
            <a:ext cx="3096000" cy="3816000"/>
          </a:xfrm>
          <a:prstGeom prst="rect">
            <a:avLst/>
          </a:prstGeom>
          <a:ln>
            <a:noFill/>
          </a:ln>
        </p:spPr>
      </p:pic>
      <p:sp>
        <p:nvSpPr>
          <p:cNvPr id="363" name="TextShape 2"/>
          <p:cNvSpPr txBox="1"/>
          <p:nvPr/>
        </p:nvSpPr>
        <p:spPr>
          <a:xfrm>
            <a:off x="7824240" y="1196640"/>
            <a:ext cx="3812040" cy="4892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1f4e79"/>
                </a:solidFill>
                <a:latin typeface="Times New Roman"/>
              </a:rPr>
              <a:t>Сервис хизматлар: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1. ТО-3 хизматлари;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2. Вулканизация хизмати;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3. Токарлик хизматлари;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4. Барча турдаги таъмирлаш хизматлари (жорий ва капитал таъмирлаш)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4" name="Объект 5" descr=""/>
          <p:cNvPicPr/>
          <p:nvPr/>
        </p:nvPicPr>
        <p:blipFill>
          <a:blip r:embed="rId2"/>
          <a:stretch/>
        </p:blipFill>
        <p:spPr>
          <a:xfrm>
            <a:off x="839520" y="1412640"/>
            <a:ext cx="3096000" cy="381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911520" y="476640"/>
            <a:ext cx="10728720" cy="1213560"/>
          </a:xfrm>
          <a:prstGeom prst="rect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500" spc="-1" strike="noStrike">
                <a:solidFill>
                  <a:srgbClr val="ffffff"/>
                </a:solidFill>
                <a:latin typeface="Times New Roman"/>
              </a:rPr>
              <a:t>«Гидромахсусқурилиш»АЖда трансформация дастури асосида бўш турган қурилиш иншоотларидан унумли фойдаланиш, корхонада янги қўшимча иш ўринларини ташкил қилиниши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66" name="Table 2"/>
          <p:cNvGraphicFramePr/>
          <p:nvPr/>
        </p:nvGraphicFramePr>
        <p:xfrm>
          <a:off x="911520" y="1772640"/>
          <a:ext cx="10728720" cy="4608000"/>
        </p:xfrm>
        <a:graphic>
          <a:graphicData uri="http://schemas.openxmlformats.org/drawingml/2006/table">
            <a:tbl>
              <a:tblPr/>
              <a:tblGrid>
                <a:gridCol w="504000"/>
                <a:gridCol w="3384360"/>
                <a:gridCol w="3024000"/>
                <a:gridCol w="1440000"/>
                <a:gridCol w="936000"/>
                <a:gridCol w="1440360"/>
              </a:tblGrid>
              <a:tr h="1375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Т/р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Ташкилот номи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Цехлар(участкалар) кесимида  ташкил киланидиган ишлар мазмуни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Олинадиган даромад (млн сўмда)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Соф тушум (млн сўмда)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Яратилади ган янги иш ўрни (нафар)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5361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b="0" lang="ru-RU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“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Гидромахсусқурилиш” АЖ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Жамиятнинг  “Чорвоқ” механика базасида токарчилик ва темирчилик устахоналарида автомошина ва ускуналарни таъмирлаш  ишларни ташкил килиш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endParaRPr b="0" lang="ru-RU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1100,0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055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“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Тўпаланггидромахсусқурилиш” УК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Жамиятнинг 1,2 бостирма иншоотларида автомошина ва ускуналарни таъмирлаш цехларини ташкил килиш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endParaRPr b="0" lang="ru-RU" sz="15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400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1900,0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7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110,0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1" lang="ru-RU" sz="17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b="0" lang="ru-RU" sz="17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623520" y="365040"/>
            <a:ext cx="11016720" cy="831240"/>
          </a:xfrm>
          <a:prstGeom prst="rect">
            <a:avLst/>
          </a:prstGeom>
          <a:solidFill>
            <a:srgbClr val="a5a5a5"/>
          </a:solidFill>
          <a:ln w="12600">
            <a:solidFill>
              <a:srgbClr val="7a7a7a"/>
            </a:solidFill>
            <a:miter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100" spc="-1" strike="noStrike">
                <a:solidFill>
                  <a:srgbClr val="ffffff"/>
                </a:solidFill>
                <a:latin typeface="Times New Roman"/>
              </a:rPr>
              <a:t>«Гидромахсусқурилиш»АЖда  </a:t>
            </a:r>
            <a:r>
              <a:rPr b="1" i="1" lang="en-US" sz="2100" spc="-1" strike="noStrike">
                <a:solidFill>
                  <a:srgbClr val="ffffff"/>
                </a:solidFill>
                <a:latin typeface="Times New Roman"/>
              </a:rPr>
              <a:t>Чорвок  механика базасида </a:t>
            </a:r>
            <a:r>
              <a:rPr b="0" lang="en-US" sz="2100" spc="-1" strike="noStrike">
                <a:solidFill>
                  <a:srgbClr val="ffffff"/>
                </a:solidFill>
                <a:latin typeface="Times New Roman"/>
              </a:rPr>
              <a:t>автомашина ва ускуналарни таъмирлаш цехини ташкил килиш учун зарур асбоб ускуналар ва маблағлар тўғрисида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68" name="Table 2"/>
          <p:cNvGraphicFramePr/>
          <p:nvPr/>
        </p:nvGraphicFramePr>
        <p:xfrm>
          <a:off x="695520" y="1268640"/>
          <a:ext cx="10944720" cy="5287320"/>
        </p:xfrm>
        <a:graphic>
          <a:graphicData uri="http://schemas.openxmlformats.org/drawingml/2006/table">
            <a:tbl>
              <a:tblPr/>
              <a:tblGrid>
                <a:gridCol w="559440"/>
                <a:gridCol w="5339160"/>
                <a:gridCol w="5046120"/>
              </a:tblGrid>
              <a:tr h="4359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Зарур асбоб - ускуналар номи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Маблағлар эхтиёжи                                                                       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(минг сўм)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d966"/>
                    </a:solidFill>
                  </a:tcPr>
                </a:tc>
              </a:tr>
              <a:tr h="19224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Пайвандлаш цехи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48 450,0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54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Пайвандлаш аппарати ВДМ-6303С-1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Кислород балонлари 4 дона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Пропан балонлари 2 дона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38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Қўшимча жихозлар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Шиномонтаж цехи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8828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Вулканизатор SH-12 (шиналарни таъмирлаш учун икки томонлама иситиш печка)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255 000,0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Асбоб анжомлар тўплами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5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Компрессор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Шинани алмаштириш қурилмаси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412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Балансировка ускунаси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915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Аккумулятор ва электроцех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1 865,0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85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Зичлик ўлчагич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Электр синов қурилмаси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Электр асбоблари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Ёқилғи анжомларини таъмирлаш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4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Инжекторларни таъмирлаш учун стенд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8144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Ёқилғи ускуналари учун ўлчаш стенди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Асбоб ва идишлар тўплами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80 000,0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</a:t>
                      </a: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Агрегат цехи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33 250,0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5.1.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Вакуум насос мой алмаштириш учун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1771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Карчер 1 дона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4 600,0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191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5.3.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Кўтариш қурилмаси (таль, кран балка) 1 комплект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7560" rIns="7560" tIns="7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24 450,0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60444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</a:t>
                      </a:r>
                      <a:endParaRPr b="0" lang="ru-RU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</a:t>
                      </a: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609 565,0</a:t>
                      </a:r>
                      <a:endParaRPr b="0" lang="ru-RU" sz="13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transition spd="slow">
    <p:randomBar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551520" y="365040"/>
            <a:ext cx="11232720" cy="759240"/>
          </a:xfrm>
          <a:prstGeom prst="rect">
            <a:avLst/>
          </a:prstGeom>
          <a:gradFill rotWithShape="0">
            <a:gsLst>
              <a:gs pos="0">
                <a:srgbClr val="ffc54b"/>
              </a:gs>
              <a:gs pos="100000">
                <a:srgbClr val="ffbf00"/>
              </a:gs>
            </a:gsLst>
            <a:lin ang="5400000"/>
          </a:gradFill>
          <a:ln w="6480">
            <a:solidFill>
              <a:srgbClr val="ffc000"/>
            </a:solidFill>
            <a:miter/>
          </a:ln>
        </p:spPr>
        <p:txBody>
          <a:bodyPr anchor="ctr">
            <a:normAutofit fontScale="94000"/>
          </a:bodyPr>
          <a:p>
            <a:pPr algn="ctr">
              <a:lnSpc>
                <a:spcPct val="90000"/>
              </a:lnSpc>
            </a:pPr>
            <a:br/>
            <a:r>
              <a:rPr b="1" lang="en-US" sz="2000" spc="-1" strike="noStrike">
                <a:solidFill>
                  <a:srgbClr val="002060"/>
                </a:solidFill>
                <a:latin typeface="Calibri"/>
              </a:rPr>
              <a:t>“</a:t>
            </a:r>
            <a:r>
              <a:rPr b="1" lang="en-US" sz="2000" spc="-1" strike="noStrike">
                <a:solidFill>
                  <a:srgbClr val="002060"/>
                </a:solidFill>
                <a:latin typeface="Calibri"/>
              </a:rPr>
              <a:t>Тўпаланггидромахсусқурилиш” УК да янги ташкил этиладиган автомашина ва ускуналарни таъмирлаш цехига зарур бўладиган асбоб ускуналар ва маблағлар эхтиёжи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70" name="Table 2"/>
          <p:cNvGraphicFramePr/>
          <p:nvPr/>
        </p:nvGraphicFramePr>
        <p:xfrm>
          <a:off x="551520" y="1268640"/>
          <a:ext cx="11232720" cy="5256360"/>
        </p:xfrm>
        <a:graphic>
          <a:graphicData uri="http://schemas.openxmlformats.org/drawingml/2006/table">
            <a:tbl>
              <a:tblPr/>
              <a:tblGrid>
                <a:gridCol w="574200"/>
                <a:gridCol w="6206760"/>
                <a:gridCol w="4451760"/>
              </a:tblGrid>
              <a:tr h="29988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Зарур бўладиган асбоб ускуналар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Маблағлар эхтиёжи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(минг сўм)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Пайвандлаш цехи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628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Пайвандлаш аппарати ВДМ-6303С-1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26 800,0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Кислород балонлари 4 дона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Пропан балонлари 2 дона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379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Қўшимча жихозлар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1 800,00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Шиномонтаж цехи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95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Вулканизатор SH-12 (шиналарни таъмирлаш учун икки томонлама иситиш печка)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Асбоб анжомлар тўплами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232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2.3.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Компрессор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2.4.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Шинани алмаштириш қурилмаси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27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2.5.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Балансировка ускунаси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127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Аккумулятор ва электроцех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Зичлик ўлчагич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Электр синов қурилмаси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3.3.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Электр асбоблари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1 800,0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Ёқилғи анжомларини таъмирлаш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63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Инжекторларни таъмирлаш учун стенд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19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Ёқилғи ускуналари учун ўлчаш стенди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4.3.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Асбоб ва идишлар тўплами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83 000,0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Агрегат цехи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5.1.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Вакуум насос мой алмаштириш учун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3 800,0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01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Карчер 1 дона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4 700,0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2127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5.3.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Кўтариш қурилмаси (таль, кран балка) 1 комплект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25 070,0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20628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606 900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767520" y="365040"/>
            <a:ext cx="10872720" cy="99180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c7c7c7"/>
              </a:gs>
            </a:gsLst>
            <a:lin ang="5400000"/>
          </a:gradFill>
          <a:ln w="6480">
            <a:solidFill>
              <a:srgbClr val="a5a5a5"/>
            </a:solidFill>
            <a:miter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i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“</a:t>
            </a:r>
            <a:r>
              <a:rPr b="1" i="1" lang="en-US" sz="2200" spc="-1" strike="noStrike" u="sng">
                <a:solidFill>
                  <a:srgbClr val="000000"/>
                </a:solidFill>
                <a:uFillTx/>
                <a:latin typeface="Times New Roman"/>
              </a:rPr>
              <a:t>Тўпаланггидромахсусқурилиш”УК да янги ташкил этиладиган механика цехига зарур бўладиган асбоб ускуналар ва маблағлар эхтиёжи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72" name="Table 2"/>
          <p:cNvGraphicFramePr/>
          <p:nvPr/>
        </p:nvGraphicFramePr>
        <p:xfrm>
          <a:off x="767520" y="1484640"/>
          <a:ext cx="10872720" cy="4968360"/>
        </p:xfrm>
        <a:graphic>
          <a:graphicData uri="http://schemas.openxmlformats.org/drawingml/2006/table">
            <a:tbl>
              <a:tblPr/>
              <a:tblGrid>
                <a:gridCol w="555840"/>
                <a:gridCol w="6692400"/>
                <a:gridCol w="3624480"/>
              </a:tblGrid>
              <a:tr h="47592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Зарур бўладиган асбоб усукуналар рўйхати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Маблағлар эхтиёжи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(минг сўм)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Кран балка 10 тн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25 070,0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Индукцион электр қозони УК 0,1ТБ-100 1 комплект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Токар ускунаси 1 комплект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Фрезер ускунаси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648 600,0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4208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Гидравлика болғаси (Гидравлический молоток) 1 комплект 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Темирчининг қозони (кузнечная печь) 1 комплект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Силлиқлаш ускунаси 1 комплект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1 600,0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Зарурий асбоб ускуналар (болгарка, дрель, хар-хил ключлар)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1436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Сиқиш ускунаси ( обжимной станок) РВД учун 1 комплект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401400"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Бурғулаш ускунаси (свелирнқй станок)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212 000,0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24800"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</a:t>
                      </a: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lIns="9360" rIns="9360" tIns="9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1 532 270,0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5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1813320694"/>
              </p:ext>
            </p:extLst>
          </p:nvPr>
        </p:nvGraphicFramePr>
        <p:xfrm>
          <a:off x="695520" y="260640"/>
          <a:ext cx="10875240" cy="619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775520" y="2781000"/>
            <a:ext cx="8596440" cy="13204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anchor="ctr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2060"/>
                </a:solidFill>
                <a:latin typeface="Times New Roman"/>
              </a:rPr>
              <a:t>Эътиборингиз учун раҳмат</a:t>
            </a:r>
            <a:br/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xit" presetID="6" presetSubtype="32">
                                  <p:stCondLst>
                                    <p:cond delay="1000"/>
                                  </p:stCondLst>
                                  <p:childTnLst>
                                    <p:animEffect filter="circle(out)" transition="out">
                                      <p:cBhvr additive="repl">
                                        <p:cTn id="41" dur="4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095851721"/>
              </p:ext>
            </p:extLst>
          </p:nvPr>
        </p:nvGraphicFramePr>
        <p:xfrm>
          <a:off x="2223720" y="2133000"/>
          <a:ext cx="7857720" cy="71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3" name="TextShape 1"/>
          <p:cNvSpPr txBox="1"/>
          <p:nvPr/>
        </p:nvSpPr>
        <p:spPr>
          <a:xfrm>
            <a:off x="176040" y="188640"/>
            <a:ext cx="11953080" cy="662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“</a:t>
            </a: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Гидромахсусқурилиш” АЖ нинг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2017-2020 йиллардаги асосий иқтисодий кўрсаткичлари ва эришилган натижалари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79520" y="116640"/>
            <a:ext cx="11160720" cy="83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en-US" sz="2600" spc="-1" strike="noStrike">
                <a:solidFill>
                  <a:srgbClr val="1f4e79"/>
                </a:solidFill>
                <a:latin typeface="Times New Roman"/>
              </a:rPr>
              <a:t>2017-2021 йиллар давомида соф фойда ва бажарилган ишлар ҳажмининг ўсиш динамикаси</a:t>
            </a:r>
            <a:br/>
            <a:r>
              <a:rPr b="1" lang="en-US" sz="2600" spc="-1" strike="noStrike">
                <a:solidFill>
                  <a:srgbClr val="1f4e79"/>
                </a:solidFill>
                <a:latin typeface="Times New Roman"/>
              </a:rPr>
              <a:t>                                                                         </a:t>
            </a:r>
            <a:r>
              <a:rPr b="1" lang="en-US" sz="2000" spc="-1" strike="noStrike">
                <a:solidFill>
                  <a:srgbClr val="1f4e79"/>
                </a:solidFill>
                <a:latin typeface="Times New Roman"/>
              </a:rPr>
              <a:t>(млрд. сўм ҳисобида)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95" name="Диаграмма 5"/>
          <p:cNvGraphicFramePr/>
          <p:nvPr/>
        </p:nvGraphicFramePr>
        <p:xfrm>
          <a:off x="407520" y="1268640"/>
          <a:ext cx="11232720" cy="53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3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Диаграмма 5"/>
          <p:cNvGraphicFramePr/>
          <p:nvPr/>
        </p:nvGraphicFramePr>
        <p:xfrm>
          <a:off x="1055520" y="1196640"/>
          <a:ext cx="10008720" cy="51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97" name="TextShape 1"/>
          <p:cNvSpPr txBox="1"/>
          <p:nvPr/>
        </p:nvSpPr>
        <p:spPr>
          <a:xfrm>
            <a:off x="263520" y="116640"/>
            <a:ext cx="11928240" cy="1218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2600" spc="-1" strike="noStrike">
                <a:solidFill>
                  <a:srgbClr val="1f4e79"/>
                </a:solidFill>
                <a:latin typeface="Times New Roman"/>
              </a:rPr>
              <a:t>“</a:t>
            </a:r>
            <a:r>
              <a:rPr b="0" lang="en-US" sz="2600" spc="-1" strike="noStrike">
                <a:solidFill>
                  <a:srgbClr val="1f4e79"/>
                </a:solidFill>
                <a:latin typeface="Times New Roman"/>
              </a:rPr>
              <a:t>Гидромахсускурилиш” АЖ нинг ишчи ходимлар сони ва ўртача </a:t>
            </a:r>
            <a:br/>
            <a:r>
              <a:rPr b="0" lang="en-US" sz="2600" spc="-1" strike="noStrike">
                <a:solidFill>
                  <a:srgbClr val="1f4e79"/>
                </a:solidFill>
                <a:latin typeface="Times New Roman"/>
              </a:rPr>
              <a:t>ойлик иш ҳаққи динамикаси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30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Table 1"/>
          <p:cNvGraphicFramePr/>
          <p:nvPr/>
        </p:nvGraphicFramePr>
        <p:xfrm>
          <a:off x="839520" y="1115280"/>
          <a:ext cx="10620000" cy="5326560"/>
        </p:xfrm>
        <a:graphic>
          <a:graphicData uri="http://schemas.openxmlformats.org/drawingml/2006/table">
            <a:tbl>
              <a:tblPr/>
              <a:tblGrid>
                <a:gridCol w="419040"/>
                <a:gridCol w="4981320"/>
                <a:gridCol w="1656000"/>
                <a:gridCol w="1536840"/>
                <a:gridCol w="2026800"/>
              </a:tblGrid>
              <a:tr h="1704240">
                <a:tc rowSpan="2">
                  <a:txBody>
                    <a:bodyPr lIns="7560" rIns="7560" tIns="75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Т/р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Кредитор қарздорликлар номи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йил                             1 январ холатида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йил                1 январ холатида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йил              1 январ холатида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</a:tr>
              <a:tr h="681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9 223,3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10 297,5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22 182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699"/>
                    </a:solidFill>
                  </a:tcPr>
                </a:tc>
              </a:tr>
              <a:tr h="363600">
                <a:tc gridSpan="5"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Шундан :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49880"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 ва бюджетдан ташқари жамғармаларга тўловлар бўйича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2 013,2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4 136,4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2 557,0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6760"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Иш ҳаққи ва унга тенглаштирилган тўловлар бўйича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932,7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578,4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3 463,0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0600"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Бошка кредиторлик карзлари бўйича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3 378,2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5 582,7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16 162,0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7560" marR="75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9" name="CustomShape 2"/>
          <p:cNvSpPr/>
          <p:nvPr/>
        </p:nvSpPr>
        <p:spPr>
          <a:xfrm>
            <a:off x="623520" y="88200"/>
            <a:ext cx="1101672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2060"/>
                </a:solidFill>
                <a:latin typeface="Times New Roman"/>
              </a:rPr>
              <a:t> “</a:t>
            </a:r>
            <a:r>
              <a:rPr b="1" lang="ru-RU" sz="2600" spc="-1" strike="noStrike">
                <a:solidFill>
                  <a:srgbClr val="002060"/>
                </a:solidFill>
                <a:latin typeface="Times New Roman"/>
              </a:rPr>
              <a:t>Гидромахсусқурилиш”АЖнинг 2018-2020 йилларда мавжуд бўлган кредитор қарздорликлари тўғрисида маълумот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198800" y="404640"/>
            <a:ext cx="9793800" cy="14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en-US" sz="2400" spc="-1" strike="noStrike">
                <a:solidFill>
                  <a:srgbClr val="1f4e79"/>
                </a:solidFill>
                <a:latin typeface="Times New Roman"/>
              </a:rPr>
              <a:t>2018 -2019 йиллар мобайнида мумаммоли ва умидсиз дебитор қарздорликлар  ундирилди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044404400"/>
              </p:ext>
            </p:extLst>
          </p:nvPr>
        </p:nvGraphicFramePr>
        <p:xfrm>
          <a:off x="795960" y="1268640"/>
          <a:ext cx="1087416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1" name="CustomShape 2"/>
          <p:cNvSpPr/>
          <p:nvPr/>
        </p:nvSpPr>
        <p:spPr>
          <a:xfrm>
            <a:off x="851400" y="5661360"/>
            <a:ext cx="10515240" cy="6692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flat"/>
          </a:scene3d>
          <a:sp3d extrusionH="12700" prstMaterial="plastic">
            <a:bevelT w="50800" h="50800"/>
          </a:sp3d>
        </p:spPr>
        <p:style>
          <a:lnRef idx="1"/>
          <a:fillRef idx="0"/>
          <a:effectRef idx="2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1" i="1" lang="ru-RU" sz="1900" spc="-1" strike="noStrike">
                <a:solidFill>
                  <a:srgbClr val="000000"/>
                </a:solidFill>
                <a:latin typeface="Times New Roman"/>
              </a:rPr>
              <a:t>Ушбу маблағлар ҳисобидан асосан жамиятнинг бюджет олдидаги тўлов муддати кечиктирилган ва боқиманда қарздорликлари сўндирилган.</a:t>
            </a:r>
            <a:endParaRPr b="0" lang="ru-RU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30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67520" y="188640"/>
            <a:ext cx="10656720" cy="1223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2100" spc="-1" strike="noStrike">
                <a:solidFill>
                  <a:srgbClr val="002060"/>
                </a:solidFill>
                <a:latin typeface="Times New Roman"/>
              </a:rPr>
              <a:t>Ўзбекистон Республикаси Президентининг №ПҚ-3540 сонли қарорига асосан          2018 -2020 йилларда хорижий валютада ажратилган имтиёзли кредитлар ҳисобидан махсус техника ва ускуналар базаси янгиланди </a:t>
            </a:r>
            <a:r>
              <a:rPr b="0" i="1" lang="en-US" sz="2100" spc="-1" strike="noStrike">
                <a:solidFill>
                  <a:srgbClr val="002060"/>
                </a:solidFill>
                <a:latin typeface="Times New Roman"/>
              </a:rPr>
              <a:t>(млн. доллар)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3" name="Диаграмма 7"/>
          <p:cNvGraphicFramePr/>
          <p:nvPr/>
        </p:nvGraphicFramePr>
        <p:xfrm>
          <a:off x="839520" y="1700640"/>
          <a:ext cx="4608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04" name="Table 2"/>
          <p:cNvGraphicFramePr/>
          <p:nvPr/>
        </p:nvGraphicFramePr>
        <p:xfrm>
          <a:off x="5939640" y="1484640"/>
          <a:ext cx="5448600" cy="5112360"/>
        </p:xfrm>
        <a:graphic>
          <a:graphicData uri="http://schemas.openxmlformats.org/drawingml/2006/table">
            <a:tbl>
              <a:tblPr/>
              <a:tblGrid>
                <a:gridCol w="342720"/>
                <a:gridCol w="3762360"/>
                <a:gridCol w="587520"/>
                <a:gridCol w="756000"/>
              </a:tblGrid>
              <a:tr h="44244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Техника ва ускуналар номи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Сони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Қиймати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248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Экскаватор ёмкость ковша 1,5 м3 адаптер и гидромолот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150,1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248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Гидравлическая буровая карета с двумя стрелами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518,0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Бетононасос НВТ 6016 С-SC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130,0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Погрузчик фронтальный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49,5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Погрузчик с боковой разгрузкой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112,8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284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Буровой станок  НКР-100 МВПА с пневмодвигателем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68,2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2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Буровой станок  НКР-100 МВПА с электродвигателем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131,4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Автосамосвал 10-16 тн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276,1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Автофургон цельнометаллический 16 тн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116,1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Автомашин бортовая 8-10 тн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Автобетоносмеситель (Миксер) 6 м3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236,6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Буровой насос АНБ-22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78,0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Растворомешалька Р-750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18,5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Мини гусеничный трактор TY-3000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39,5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3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Торкрет бетона машина строй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15,3   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144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Автосамосвал марки Shacman модель  SX3318DT367(двиг.№1419G094305)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Гидравлический гусеничный экскаватор SANY SY415H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2200"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Жами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80" rIns="6480" tIns="648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2 498,0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7330751"/>
              </p:ext>
            </p:extLst>
          </p:nvPr>
        </p:nvGraphicFramePr>
        <p:xfrm>
          <a:off x="2223720" y="2133000"/>
          <a:ext cx="7857720" cy="71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5" name="TextShape 1"/>
          <p:cNvSpPr txBox="1"/>
          <p:nvPr/>
        </p:nvSpPr>
        <p:spPr>
          <a:xfrm>
            <a:off x="176040" y="188640"/>
            <a:ext cx="11953080" cy="662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1f4e79"/>
                </a:solidFill>
                <a:latin typeface="Times New Roman"/>
              </a:rPr>
              <a:t>2021 йилда амалга ошириладиган трансформация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80080" y="188640"/>
            <a:ext cx="11565720" cy="29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3000"/>
          </a:bodyPr>
          <a:p>
            <a:pPr algn="ctr">
              <a:lnSpc>
                <a:spcPct val="9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Times New Roman"/>
              </a:rPr>
              <a:t> “</a:t>
            </a:r>
            <a:r>
              <a:rPr b="1" lang="en-US" sz="2000" spc="-1" strike="noStrike">
                <a:solidFill>
                  <a:srgbClr val="002060"/>
                </a:solidFill>
                <a:latin typeface="Times New Roman"/>
              </a:rPr>
              <a:t>Гидромахсусқурилиш” АЖ ижро аппаратининг 2020 йилдаги структурасини трансформацияси</a:t>
            </a:r>
            <a:br/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180760" y="608760"/>
            <a:ext cx="2357640" cy="392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Акцииядорларнинг умумий йиғилиши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1431360" y="924120"/>
            <a:ext cx="2664000" cy="444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Акциодорларнинг миноритар қумитаси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1431360" y="1677240"/>
            <a:ext cx="2664000" cy="451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Тафтиш комиссияси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5231880" y="1199880"/>
            <a:ext cx="2255400" cy="436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Кузатув кенгаши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5231880" y="1772640"/>
            <a:ext cx="2255400" cy="436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Бош директор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2" name="Line 7"/>
          <p:cNvSpPr/>
          <p:nvPr/>
        </p:nvSpPr>
        <p:spPr>
          <a:xfrm flipV="1">
            <a:off x="6359760" y="1001520"/>
            <a:ext cx="0" cy="198000"/>
          </a:xfrm>
          <a:prstGeom prst="line">
            <a:avLst/>
          </a:prstGeom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13" name="Line 8"/>
          <p:cNvSpPr/>
          <p:nvPr/>
        </p:nvSpPr>
        <p:spPr>
          <a:xfrm flipH="1">
            <a:off x="4095360" y="1104120"/>
            <a:ext cx="2264400" cy="0"/>
          </a:xfrm>
          <a:prstGeom prst="line">
            <a:avLst/>
          </a:prstGeom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14" name="CustomShape 9"/>
          <p:cNvSpPr/>
          <p:nvPr/>
        </p:nvSpPr>
        <p:spPr>
          <a:xfrm rot="5400000">
            <a:off x="3876120" y="1323720"/>
            <a:ext cx="798840" cy="359640"/>
          </a:xfrm>
          <a:prstGeom prst="bentConnector2">
            <a:avLst/>
          </a:prstGeom>
          <a:noFill/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15" name="CustomShape 10"/>
          <p:cNvSpPr/>
          <p:nvPr/>
        </p:nvSpPr>
        <p:spPr>
          <a:xfrm>
            <a:off x="1011240" y="2436840"/>
            <a:ext cx="333900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Техник директор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6" name="CustomShape 11"/>
          <p:cNvSpPr/>
          <p:nvPr/>
        </p:nvSpPr>
        <p:spPr>
          <a:xfrm>
            <a:off x="5054400" y="2436840"/>
            <a:ext cx="2610360" cy="4208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Иқтисод ва молия бўйича директор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7" name="CustomShape 12"/>
          <p:cNvSpPr/>
          <p:nvPr/>
        </p:nvSpPr>
        <p:spPr>
          <a:xfrm>
            <a:off x="8920080" y="1811520"/>
            <a:ext cx="224244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Ички аудит хизмати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8" name="CustomShape 13"/>
          <p:cNvSpPr/>
          <p:nvPr/>
        </p:nvSpPr>
        <p:spPr>
          <a:xfrm>
            <a:off x="8274240" y="2659320"/>
            <a:ext cx="317052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Умумий бўлим бошлиғи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19" name="CustomShape 14"/>
          <p:cNvSpPr/>
          <p:nvPr/>
        </p:nvSpPr>
        <p:spPr>
          <a:xfrm rot="5400000">
            <a:off x="6246000" y="2323080"/>
            <a:ext cx="226800" cy="360"/>
          </a:xfrm>
          <a:prstGeom prst="bentConnector3">
            <a:avLst>
              <a:gd name="adj1" fmla="val 50000"/>
            </a:avLst>
          </a:prstGeom>
          <a:noFill/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20" name="CustomShape 15"/>
          <p:cNvSpPr/>
          <p:nvPr/>
        </p:nvSpPr>
        <p:spPr>
          <a:xfrm flipV="1" rot="10800000">
            <a:off x="6398640" y="2436120"/>
            <a:ext cx="3717720" cy="71640"/>
          </a:xfrm>
          <a:prstGeom prst="bentConnector2">
            <a:avLst/>
          </a:prstGeom>
          <a:noFill/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21" name="Line 16"/>
          <p:cNvSpPr/>
          <p:nvPr/>
        </p:nvSpPr>
        <p:spPr>
          <a:xfrm>
            <a:off x="7487640" y="1991160"/>
            <a:ext cx="1432080" cy="0"/>
          </a:xfrm>
          <a:prstGeom prst="line">
            <a:avLst/>
          </a:prstGeom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22" name="Line 17"/>
          <p:cNvSpPr/>
          <p:nvPr/>
        </p:nvSpPr>
        <p:spPr>
          <a:xfrm>
            <a:off x="6359760" y="1636920"/>
            <a:ext cx="0" cy="135720"/>
          </a:xfrm>
          <a:prstGeom prst="line">
            <a:avLst/>
          </a:prstGeom>
          <a:ln w="3816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23" name="CustomShape 18"/>
          <p:cNvSpPr/>
          <p:nvPr/>
        </p:nvSpPr>
        <p:spPr>
          <a:xfrm>
            <a:off x="982800" y="2879640"/>
            <a:ext cx="3367080" cy="631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Бурғулаш ва портлатиш ишлари бўйича тех. директор ўринбосари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4" name="CustomShape 19"/>
          <p:cNvSpPr/>
          <p:nvPr/>
        </p:nvSpPr>
        <p:spPr>
          <a:xfrm>
            <a:off x="972360" y="3605040"/>
            <a:ext cx="3377520" cy="427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Инновация ва цементация ишлари бўйича тех. директор ўринбосари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5" name="CustomShape 20"/>
          <p:cNvSpPr/>
          <p:nvPr/>
        </p:nvSpPr>
        <p:spPr>
          <a:xfrm>
            <a:off x="979200" y="4758480"/>
            <a:ext cx="337752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Ишлаб чиқаришни мувофиқлаштириш бўлими (4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6" name="CustomShape 21"/>
          <p:cNvSpPr/>
          <p:nvPr/>
        </p:nvSpPr>
        <p:spPr>
          <a:xfrm>
            <a:off x="989640" y="4172760"/>
            <a:ext cx="3360240" cy="5097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Гидротехник иншоотлар бўйича                       директор ўринбосари (1шб)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7" name="CustomShape 22"/>
          <p:cNvSpPr/>
          <p:nvPr/>
        </p:nvSpPr>
        <p:spPr>
          <a:xfrm>
            <a:off x="989640" y="5221800"/>
            <a:ext cx="3387240" cy="293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Бош механик бўлими (3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8" name="CustomShape 23"/>
          <p:cNvSpPr/>
          <p:nvPr/>
        </p:nvSpPr>
        <p:spPr>
          <a:xfrm>
            <a:off x="996840" y="5655600"/>
            <a:ext cx="3380040" cy="4510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Меҳнатни муҳофаза қилиш ва техника хавфсизлиги хизмати (2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29" name="CustomShape 24"/>
          <p:cNvSpPr/>
          <p:nvPr/>
        </p:nvSpPr>
        <p:spPr>
          <a:xfrm>
            <a:off x="989640" y="6218280"/>
            <a:ext cx="335880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Бош маркшейдер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0" name="CustomShape 25"/>
          <p:cNvSpPr/>
          <p:nvPr/>
        </p:nvSpPr>
        <p:spPr>
          <a:xfrm flipV="1" rot="10800000">
            <a:off x="1011240" y="6397920"/>
            <a:ext cx="20880" cy="3781080"/>
          </a:xfrm>
          <a:prstGeom prst="bentConnector3">
            <a:avLst>
              <a:gd name="adj1" fmla="val 1170125"/>
            </a:avLst>
          </a:prstGeom>
          <a:noFill/>
          <a:ln w="5724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1" name="CustomShape 26"/>
          <p:cNvSpPr/>
          <p:nvPr/>
        </p:nvSpPr>
        <p:spPr>
          <a:xfrm flipV="1" rot="10800000">
            <a:off x="989640" y="4937760"/>
            <a:ext cx="10080" cy="510120"/>
          </a:xfrm>
          <a:prstGeom prst="bentConnector3">
            <a:avLst>
              <a:gd name="adj1" fmla="val 2303373"/>
            </a:avLst>
          </a:prstGeom>
          <a:noFill/>
          <a:ln w="2844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2" name="CustomShape 27"/>
          <p:cNvSpPr/>
          <p:nvPr/>
        </p:nvSpPr>
        <p:spPr>
          <a:xfrm flipH="1" flipV="1" rot="10800000">
            <a:off x="996120" y="5880600"/>
            <a:ext cx="6840" cy="512280"/>
          </a:xfrm>
          <a:prstGeom prst="bentConnector3">
            <a:avLst>
              <a:gd name="adj1" fmla="val -3225624"/>
            </a:avLst>
          </a:prstGeom>
          <a:noFill/>
          <a:ln w="2844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3" name="CustomShape 28"/>
          <p:cNvSpPr/>
          <p:nvPr/>
        </p:nvSpPr>
        <p:spPr>
          <a:xfrm flipV="1" rot="10800000">
            <a:off x="982800" y="3818880"/>
            <a:ext cx="10440" cy="622800"/>
          </a:xfrm>
          <a:prstGeom prst="bentConnector3">
            <a:avLst>
              <a:gd name="adj1" fmla="val 2241452"/>
            </a:avLst>
          </a:prstGeom>
          <a:noFill/>
          <a:ln w="2844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34" name="CustomShape 29"/>
          <p:cNvSpPr/>
          <p:nvPr/>
        </p:nvSpPr>
        <p:spPr>
          <a:xfrm>
            <a:off x="5054400" y="3033000"/>
            <a:ext cx="2610360" cy="401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Бухгалтерия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(5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5" name="CustomShape 30"/>
          <p:cNvSpPr/>
          <p:nvPr/>
        </p:nvSpPr>
        <p:spPr>
          <a:xfrm>
            <a:off x="5054400" y="3587400"/>
            <a:ext cx="2610360" cy="4528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Режа ва иқтисод хизмати                (2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6" name="CustomShape 31"/>
          <p:cNvSpPr/>
          <p:nvPr/>
        </p:nvSpPr>
        <p:spPr>
          <a:xfrm>
            <a:off x="5054400" y="4171680"/>
            <a:ext cx="2610360" cy="82512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Ташқи, ички харидларни ва материаллар заҳирасини бошқариш бўлими (3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7" name="CustomShape 32"/>
          <p:cNvSpPr/>
          <p:nvPr/>
        </p:nvSpPr>
        <p:spPr>
          <a:xfrm>
            <a:off x="5034960" y="5117040"/>
            <a:ext cx="2610360" cy="692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Ахборот хавфсизлиги ва фуқаро муҳофазаси (2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8" name="Freeform 33"/>
          <p:cNvSpPr/>
          <p:nvPr/>
        </p:nvSpPr>
        <p:spPr>
          <a:xfrm>
            <a:off x="7664760" y="2647440"/>
            <a:ext cx="360" cy="360"/>
          </a:xfrm>
          <a:custGeom>
            <a:avLst/>
            <a:gdLst/>
            <a:ah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/>
        </p:spPr>
      </p:sp>
      <p:sp>
        <p:nvSpPr>
          <p:cNvPr id="339" name="CustomShape 34"/>
          <p:cNvSpPr/>
          <p:nvPr/>
        </p:nvSpPr>
        <p:spPr>
          <a:xfrm>
            <a:off x="7665120" y="2647440"/>
            <a:ext cx="390600" cy="648720"/>
          </a:xfrm>
          <a:prstGeom prst="bentConnector2">
            <a:avLst/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35"/>
          <p:cNvSpPr/>
          <p:nvPr/>
        </p:nvSpPr>
        <p:spPr>
          <a:xfrm>
            <a:off x="7665120" y="3233880"/>
            <a:ext cx="390600" cy="710640"/>
          </a:xfrm>
          <a:prstGeom prst="bentConnector2">
            <a:avLst/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36"/>
          <p:cNvSpPr/>
          <p:nvPr/>
        </p:nvSpPr>
        <p:spPr>
          <a:xfrm>
            <a:off x="7665120" y="3813840"/>
            <a:ext cx="390600" cy="1649520"/>
          </a:xfrm>
          <a:prstGeom prst="bentConnector2">
            <a:avLst/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37"/>
          <p:cNvSpPr/>
          <p:nvPr/>
        </p:nvSpPr>
        <p:spPr>
          <a:xfrm>
            <a:off x="7665120" y="4584240"/>
            <a:ext cx="390600" cy="468720"/>
          </a:xfrm>
          <a:prstGeom prst="bentConnector2">
            <a:avLst/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Line 38"/>
          <p:cNvSpPr/>
          <p:nvPr/>
        </p:nvSpPr>
        <p:spPr>
          <a:xfrm>
            <a:off x="7645320" y="5463720"/>
            <a:ext cx="410400" cy="2160"/>
          </a:xfrm>
          <a:prstGeom prst="line">
            <a:avLst/>
          </a:prstGeom>
          <a:ln w="284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39"/>
          <p:cNvSpPr/>
          <p:nvPr/>
        </p:nvSpPr>
        <p:spPr>
          <a:xfrm>
            <a:off x="8274240" y="3184560"/>
            <a:ext cx="317052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Ижро интизоми назорати хизмати</a:t>
            </a:r>
            <a:br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(2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5" name="CustomShape 40"/>
          <p:cNvSpPr/>
          <p:nvPr/>
        </p:nvSpPr>
        <p:spPr>
          <a:xfrm>
            <a:off x="8200080" y="3730680"/>
            <a:ext cx="3170520" cy="4086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Корпоратив муносабатлар бўйича мутахасис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6" name="CustomShape 41"/>
          <p:cNvSpPr/>
          <p:nvPr/>
        </p:nvSpPr>
        <p:spPr>
          <a:xfrm>
            <a:off x="8200080" y="4253760"/>
            <a:ext cx="3170520" cy="5648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Кадрларни бошқариш бўлими                (  3 шб)- бўлим 1 шб га кискартирилади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7" name="CustomShape 42"/>
          <p:cNvSpPr/>
          <p:nvPr/>
        </p:nvSpPr>
        <p:spPr>
          <a:xfrm>
            <a:off x="8200080" y="4920840"/>
            <a:ext cx="3170520" cy="35964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Бош юрисконсульт  (1 шб)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8" name="CustomShape 43"/>
          <p:cNvSpPr/>
          <p:nvPr/>
        </p:nvSpPr>
        <p:spPr>
          <a:xfrm>
            <a:off x="8200080" y="5515920"/>
            <a:ext cx="3170520" cy="3596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Хўжалик мудири кискартирилади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9" name="CustomShape 44"/>
          <p:cNvSpPr/>
          <p:nvPr/>
        </p:nvSpPr>
        <p:spPr>
          <a:xfrm>
            <a:off x="8274240" y="6091200"/>
            <a:ext cx="3366000" cy="37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Умумий ходимлар сони– 37 нафарддан</a:t>
            </a:r>
            <a:br/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2 нафари қисқариб, </a:t>
            </a:r>
            <a:r>
              <a:rPr b="1" lang="ru-RU" sz="1400" spc="-1" strike="noStrike" u="sng">
                <a:solidFill>
                  <a:srgbClr val="002060"/>
                </a:solidFill>
                <a:uFillTx/>
                <a:latin typeface="Times New Roman"/>
              </a:rPr>
              <a:t>35 нафари қолади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0" name="Line 45"/>
          <p:cNvSpPr/>
          <p:nvPr/>
        </p:nvSpPr>
        <p:spPr>
          <a:xfrm>
            <a:off x="9640080" y="2364840"/>
            <a:ext cx="2221200" cy="0"/>
          </a:xfrm>
          <a:prstGeom prst="line">
            <a:avLst/>
          </a:prstGeom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46"/>
          <p:cNvSpPr/>
          <p:nvPr/>
        </p:nvSpPr>
        <p:spPr>
          <a:xfrm>
            <a:off x="6434280" y="2364840"/>
            <a:ext cx="3425040" cy="226800"/>
          </a:xfrm>
          <a:prstGeom prst="bentConnector2">
            <a:avLst/>
          </a:prstGeom>
          <a:noFill/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Line 47"/>
          <p:cNvSpPr/>
          <p:nvPr/>
        </p:nvSpPr>
        <p:spPr>
          <a:xfrm>
            <a:off x="11861280" y="2364840"/>
            <a:ext cx="0" cy="3330720"/>
          </a:xfrm>
          <a:prstGeom prst="line">
            <a:avLst/>
          </a:prstGeom>
          <a:ln w="38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48"/>
          <p:cNvSpPr/>
          <p:nvPr/>
        </p:nvSpPr>
        <p:spPr>
          <a:xfrm>
            <a:off x="11370600" y="3935160"/>
            <a:ext cx="12240" cy="600840"/>
          </a:xfrm>
          <a:prstGeom prst="bentConnector3">
            <a:avLst>
              <a:gd name="adj1" fmla="val 1800000"/>
            </a:avLst>
          </a:prstGeom>
          <a:noFill/>
          <a:ln w="284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49"/>
          <p:cNvSpPr/>
          <p:nvPr/>
        </p:nvSpPr>
        <p:spPr>
          <a:xfrm flipH="1">
            <a:off x="11369880" y="5100840"/>
            <a:ext cx="360" cy="594720"/>
          </a:xfrm>
          <a:prstGeom prst="bentConnector3">
            <a:avLst>
              <a:gd name="adj1" fmla="val -762000000"/>
            </a:avLst>
          </a:prstGeom>
          <a:noFill/>
          <a:ln w="284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50"/>
          <p:cNvSpPr/>
          <p:nvPr/>
        </p:nvSpPr>
        <p:spPr>
          <a:xfrm>
            <a:off x="5054400" y="6201360"/>
            <a:ext cx="2590560" cy="376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Унитар корхона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56" name="Line 51"/>
          <p:cNvSpPr/>
          <p:nvPr/>
        </p:nvSpPr>
        <p:spPr>
          <a:xfrm>
            <a:off x="9859320" y="3019320"/>
            <a:ext cx="0" cy="1652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357" name="CustomShape 52"/>
          <p:cNvSpPr/>
          <p:nvPr/>
        </p:nvSpPr>
        <p:spPr>
          <a:xfrm flipH="1" rot="16200000">
            <a:off x="2842920" y="4177800"/>
            <a:ext cx="4024440" cy="398160"/>
          </a:xfrm>
          <a:prstGeom prst="bentConnector2">
            <a:avLst/>
          </a:prstGeom>
          <a:noFill/>
          <a:ln w="3816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3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7281</TotalTime>
  <Application>Neat_Office/6.2.8.2$Windows_x86 LibreOffice_project/</Application>
  <Words>1419</Words>
  <Paragraphs>464</Paragraphs>
  <Company>Grizli777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2020-11-26T05:10:21Z</dcterms:created>
  <dc:creator>Fozil</dc:creator>
  <dc:description/>
  <dc:language>ru-RU</dc:language>
  <cp:lastModifiedBy>Пользователь</cp:lastModifiedBy>
  <cp:lastPrinted>2021-01-31T05:56:02Z</cp:lastPrinted>
  <dcterms:modified xsi:type="dcterms:W3CDTF">2021-02-01T08:23:53Z</dcterms:modified>
  <cp:revision>827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